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6" r:id="rId4"/>
    <p:sldId id="257" r:id="rId5"/>
    <p:sldId id="258" r:id="rId6"/>
    <p:sldId id="259" r:id="rId7"/>
    <p:sldId id="260" r:id="rId8"/>
    <p:sldId id="268" r:id="rId9"/>
    <p:sldId id="269" r:id="rId10"/>
    <p:sldId id="261" r:id="rId11"/>
    <p:sldId id="262" r:id="rId12"/>
    <p:sldId id="264" r:id="rId13"/>
    <p:sldId id="265" r:id="rId14"/>
    <p:sldId id="273" r:id="rId15"/>
    <p:sldId id="274" r:id="rId16"/>
    <p:sldId id="275" r:id="rId17"/>
    <p:sldId id="276" r:id="rId18"/>
    <p:sldId id="277" r:id="rId19"/>
    <p:sldId id="280" r:id="rId20"/>
    <p:sldId id="278" r:id="rId21"/>
    <p:sldId id="310" r:id="rId22"/>
    <p:sldId id="305" r:id="rId23"/>
    <p:sldId id="307" r:id="rId24"/>
    <p:sldId id="311" r:id="rId25"/>
    <p:sldId id="312" r:id="rId26"/>
    <p:sldId id="308" r:id="rId27"/>
    <p:sldId id="306" r:id="rId28"/>
    <p:sldId id="313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88" r:id="rId38"/>
    <p:sldId id="290" r:id="rId39"/>
    <p:sldId id="292" r:id="rId40"/>
    <p:sldId id="295" r:id="rId41"/>
    <p:sldId id="296" r:id="rId42"/>
    <p:sldId id="297" r:id="rId43"/>
    <p:sldId id="298" r:id="rId44"/>
    <p:sldId id="300" r:id="rId45"/>
    <p:sldId id="299" r:id="rId46"/>
    <p:sldId id="301" r:id="rId47"/>
    <p:sldId id="302" r:id="rId48"/>
    <p:sldId id="303" r:id="rId49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4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0023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2505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1684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3433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8487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333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0575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72882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250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367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9615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EC700-3D93-4954-B333-80EF46278C4C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BA4A7-550E-4521-9536-95186B613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403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somall.co.kr/admin/member/admin_join.php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somall.co.kr/admin/admin.ph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5948" y="278254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 smtClean="0"/>
              <a:t>다이소몰</a:t>
            </a:r>
            <a:r>
              <a:rPr lang="ko-KR" altLang="en-US" sz="2500" dirty="0" smtClean="0"/>
              <a:t> </a:t>
            </a:r>
            <a:r>
              <a:rPr lang="ko-KR" altLang="en-US" sz="2500" dirty="0" err="1" smtClean="0"/>
              <a:t>협력사</a:t>
            </a:r>
            <a:r>
              <a:rPr lang="ko-KR" altLang="en-US" sz="2500" dirty="0" smtClean="0"/>
              <a:t> </a:t>
            </a:r>
            <a:r>
              <a:rPr lang="ko-KR" altLang="en-US" sz="2500" dirty="0" err="1" smtClean="0"/>
              <a:t>입점</a:t>
            </a:r>
            <a:r>
              <a:rPr lang="ko-KR" altLang="en-US" sz="2500" dirty="0" smtClean="0"/>
              <a:t> 가이드</a:t>
            </a:r>
            <a:endParaRPr lang="ko-KR" altLang="en-US" sz="2500" dirty="0"/>
          </a:p>
        </p:txBody>
      </p:sp>
    </p:spTree>
    <p:extLst>
      <p:ext uri="{BB962C8B-B14F-4D97-AF65-F5344CB8AC3E}">
        <p14:creationId xmlns="" xmlns:p14="http://schemas.microsoft.com/office/powerpoint/2010/main" val="1345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25" y="1726199"/>
            <a:ext cx="5714167" cy="40518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15385"/>
            <a:ext cx="1797269" cy="39257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chemeClr val="tx1"/>
                </a:solidFill>
                <a:hlinkClick r:id="rId3"/>
              </a:rPr>
              <a:t>http://www.daisomall.co.kr/admin/member/admin_join.php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신규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협력사</a:t>
            </a:r>
            <a:r>
              <a:rPr lang="ko-KR" altLang="en-US" sz="800" dirty="0" smtClean="0">
                <a:solidFill>
                  <a:schemeClr val="tx1"/>
                </a:solidFill>
              </a:rPr>
              <a:t> 신청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로그인 진행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4725" y="1663137"/>
            <a:ext cx="6739768" cy="41779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41182" y="4122685"/>
            <a:ext cx="2782618" cy="748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151996" y="4122686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6" name="타원 25"/>
          <p:cNvSpPr/>
          <p:nvPr/>
        </p:nvSpPr>
        <p:spPr>
          <a:xfrm>
            <a:off x="7238346" y="2103386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39" name="오각형 38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입점제안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갈매기형 수장 39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가입확인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사업자가입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bg1">
                      <a:lumMod val="95000"/>
                    </a:schemeClr>
                  </a:solidFill>
                </a:rPr>
                <a:t>입점신청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승인검토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44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협력사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주요정보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입력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04598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0" y="1915385"/>
            <a:ext cx="5681334" cy="32564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54725" y="1663137"/>
            <a:ext cx="6739768" cy="41779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15385"/>
            <a:ext cx="1797269" cy="39257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사업자  정보 입력 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‘</a:t>
            </a:r>
            <a:r>
              <a:rPr lang="ko-KR" altLang="en-US" sz="800" dirty="0" smtClean="0">
                <a:solidFill>
                  <a:schemeClr val="tx1"/>
                </a:solidFill>
              </a:rPr>
              <a:t>요청하기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 startAt="2"/>
            </a:pPr>
            <a:r>
              <a:rPr lang="ko-KR" altLang="en-US" sz="800" dirty="0" smtClean="0">
                <a:solidFill>
                  <a:schemeClr val="tx1"/>
                </a:solidFill>
              </a:rPr>
              <a:t> 요청 후 승인 요청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 startAt="2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 </a:t>
            </a:r>
            <a:r>
              <a:rPr lang="ko-KR" altLang="en-US" sz="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담당 </a:t>
            </a:r>
            <a:r>
              <a:rPr lang="en-US" altLang="ko-KR" sz="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</a:t>
            </a:r>
            <a:r>
              <a:rPr lang="ko-KR" altLang="en-US" sz="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에게 승인 요청</a:t>
            </a:r>
            <a:endParaRPr lang="en-US" altLang="ko-KR" sz="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  </a:t>
            </a: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41057" y="2874910"/>
            <a:ext cx="5069268" cy="2125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819400" y="4505325"/>
            <a:ext cx="285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71875" y="2895600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판매하는 상품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상품군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선택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5075" y="3390900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판매 하는 상품 주요 내용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ex) 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옥시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전제품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온라인 공식 판매처 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10025" y="3867150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사업자 등록증 업로드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51871" y="2855861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52" name="오각형 51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입점제안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가입확인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사업자가입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" name="갈매기형 수장 55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승인요청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" name="갈매기형 수장 57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협력사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갈매기형 수장 58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주요정보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입력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015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313" y="1847849"/>
            <a:ext cx="5795961" cy="386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354725" y="1663137"/>
            <a:ext cx="6739768" cy="41779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15385"/>
            <a:ext cx="1797269" cy="39257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chemeClr val="tx1"/>
                </a:solidFill>
              </a:rPr>
              <a:t>http://www.daisomall.co.kr/admin/admin</a:t>
            </a: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모든 절차 완료 후 현 페이지에서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로그인 하시면 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4725" y="1663137"/>
            <a:ext cx="6739768" cy="41779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97721" y="2412003"/>
            <a:ext cx="2207503" cy="721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308536" y="241200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4" name="타원 23"/>
          <p:cNvSpPr/>
          <p:nvPr/>
        </p:nvSpPr>
        <p:spPr>
          <a:xfrm>
            <a:off x="7223561" y="212625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29" name="오각형 28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입점제안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가입확인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사업자가입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" name="갈매기형 수장 32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승인검토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갈매기형 수장 33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bg1">
                      <a:lumMod val="95000"/>
                    </a:schemeClr>
                  </a:solidFill>
                </a:rPr>
                <a:t>협력사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로그인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주요정보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입력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</p:spTree>
    <p:extLst>
      <p:ext uri="{BB962C8B-B14F-4D97-AF65-F5344CB8AC3E}">
        <p14:creationId xmlns="" xmlns:p14="http://schemas.microsoft.com/office/powerpoint/2010/main" val="35688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41779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15385"/>
            <a:ext cx="1797269" cy="39257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로그인 이후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상점관리 </a:t>
            </a:r>
            <a:r>
              <a:rPr lang="en-US" altLang="ko-KR" sz="800" dirty="0" smtClean="0">
                <a:solidFill>
                  <a:schemeClr val="tx1"/>
                </a:solidFill>
              </a:rPr>
              <a:t>– </a:t>
            </a:r>
            <a:r>
              <a:rPr lang="ko-KR" altLang="en-US" sz="800" dirty="0" smtClean="0">
                <a:solidFill>
                  <a:schemeClr val="tx1"/>
                </a:solidFill>
              </a:rPr>
              <a:t>셀러관리</a:t>
            </a: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셀러용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- </a:t>
            </a:r>
            <a:r>
              <a:rPr lang="ko-KR" altLang="en-US" sz="800" dirty="0" smtClean="0">
                <a:solidFill>
                  <a:schemeClr val="tx1"/>
                </a:solidFill>
              </a:rPr>
              <a:t>상점정보 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세부내용 입력 </a:t>
            </a: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각항목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4725" y="1663137"/>
            <a:ext cx="6739768" cy="41779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2" y="1789260"/>
            <a:ext cx="6592513" cy="359466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18341" y="2049396"/>
            <a:ext cx="2958334" cy="208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26" name="오각형 25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입점제안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가입확인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사업자가입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승인검토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협력사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" name="갈매기형 수장 32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주요정보</a:t>
              </a:r>
              <a:endParaRPr lang="en-US" altLang="ko-KR" sz="8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입력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  <p:sp>
        <p:nvSpPr>
          <p:cNvPr id="35" name="TextBox 34"/>
          <p:cNvSpPr txBox="1"/>
          <p:nvPr/>
        </p:nvSpPr>
        <p:spPr>
          <a:xfrm>
            <a:off x="4219575" y="1743075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후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상점관리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셀러관리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셀러용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-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상점정보   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52500" y="2981325"/>
            <a:ext cx="3619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담당자 정보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  담당자 세부사항 입력 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상점정보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미니샵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이미지 및 로고  업로드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출고지 관리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출고지 입력 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교환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반품지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관리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교환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반품 지역 입력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수수료 설정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정산 기간 및 방식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수수료율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확인 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 flipV="1">
            <a:off x="1924050" y="2266951"/>
            <a:ext cx="238125" cy="7334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6324" y="2059782"/>
            <a:ext cx="428625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9738" y="2024063"/>
            <a:ext cx="1240035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직사각형 40"/>
          <p:cNvSpPr/>
          <p:nvPr/>
        </p:nvSpPr>
        <p:spPr>
          <a:xfrm>
            <a:off x="5585591" y="4267201"/>
            <a:ext cx="1043809" cy="161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118411" y="174525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5" name="타원 44"/>
          <p:cNvSpPr/>
          <p:nvPr/>
        </p:nvSpPr>
        <p:spPr>
          <a:xfrm>
            <a:off x="7223561" y="2078628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6" name="타원 45"/>
          <p:cNvSpPr/>
          <p:nvPr/>
        </p:nvSpPr>
        <p:spPr>
          <a:xfrm>
            <a:off x="7233086" y="2688228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47" name="타원 46"/>
          <p:cNvSpPr/>
          <p:nvPr/>
        </p:nvSpPr>
        <p:spPr>
          <a:xfrm>
            <a:off x="689411" y="2040528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5948" y="278254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</a:p>
        </p:txBody>
      </p:sp>
    </p:spTree>
    <p:extLst>
      <p:ext uri="{BB962C8B-B14F-4D97-AF65-F5344CB8AC3E}">
        <p14:creationId xmlns="" xmlns:p14="http://schemas.microsoft.com/office/powerpoint/2010/main" val="1345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    전자계약 사전 준비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-  </a:t>
            </a:r>
            <a:r>
              <a:rPr lang="ko-KR" altLang="en-US" sz="800" dirty="0" smtClean="0">
                <a:solidFill>
                  <a:schemeClr val="tx1"/>
                </a:solidFill>
              </a:rPr>
              <a:t>공인 인증서 </a:t>
            </a:r>
            <a:r>
              <a:rPr lang="en-US" altLang="ko-KR" sz="800" dirty="0" smtClean="0">
                <a:solidFill>
                  <a:schemeClr val="tx1"/>
                </a:solidFill>
              </a:rPr>
              <a:t> (</a:t>
            </a:r>
            <a:r>
              <a:rPr lang="ko-KR" altLang="en-US" sz="800" dirty="0" smtClean="0">
                <a:solidFill>
                  <a:schemeClr val="tx1"/>
                </a:solidFill>
              </a:rPr>
              <a:t>범용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당사전용</a:t>
            </a:r>
            <a:r>
              <a:rPr lang="en-US" altLang="ko-KR" sz="800" dirty="0" smtClean="0">
                <a:solidFill>
                  <a:schemeClr val="tx1"/>
                </a:solidFill>
              </a:rPr>
              <a:t>]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-  </a:t>
            </a:r>
            <a:r>
              <a:rPr lang="ko-KR" altLang="en-US" sz="800" dirty="0" smtClean="0">
                <a:solidFill>
                  <a:schemeClr val="tx1"/>
                </a:solidFill>
              </a:rPr>
              <a:t>세금 계산서용 공인 인증서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303571" y="208814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540821" y="21167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2" name="직사각형 41"/>
          <p:cNvSpPr/>
          <p:nvPr/>
        </p:nvSpPr>
        <p:spPr>
          <a:xfrm>
            <a:off x="666749" y="2054989"/>
            <a:ext cx="70770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계약 진행 시 필요한 사항</a:t>
            </a:r>
            <a:endParaRPr lang="en-US" altLang="ko-KR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범용 공인 인증서 </a:t>
            </a:r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혹은 </a:t>
            </a:r>
            <a:r>
              <a:rPr lang="ko-KR" altLang="en-US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당사전용공인인증서</a:t>
            </a:r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전자 계약용 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필수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전자 세금용 공인 인증서 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인터넷 </a:t>
            </a:r>
            <a:r>
              <a:rPr lang="ko-KR" altLang="en-US" sz="1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뱅킹으로</a:t>
            </a:r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발급 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필수</a:t>
            </a:r>
            <a:r>
              <a:rPr lang="en-US" altLang="ko-K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email"/>
          <a:srcRect l="38365" t="10812" r="47173" b="43543"/>
          <a:stretch>
            <a:fillRect/>
          </a:stretch>
        </p:blipFill>
        <p:spPr bwMode="auto">
          <a:xfrm>
            <a:off x="2628900" y="3876675"/>
            <a:ext cx="2378529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2" name="오각형 51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전자계약 안내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" name="갈매기형 수장 55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서명 완료 통보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    공인증서 신청 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303571" y="208814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email"/>
          <a:srcRect l="15229" r="18889"/>
          <a:stretch>
            <a:fillRect/>
          </a:stretch>
        </p:blipFill>
        <p:spPr bwMode="auto">
          <a:xfrm>
            <a:off x="509206" y="1905000"/>
            <a:ext cx="6432072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타원 40"/>
          <p:cNvSpPr/>
          <p:nvPr/>
        </p:nvSpPr>
        <p:spPr>
          <a:xfrm>
            <a:off x="4848882" y="405029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5052191" y="4040121"/>
            <a:ext cx="1062859" cy="770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486400" y="428625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5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46" name="오각형 45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갈매기형 수장 46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공인인증서 신청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갈매기형 수장 47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" name="갈매기형 수장 49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서명 완료 통보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95300" y="1695450"/>
            <a:ext cx="6200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범용 공인인증서가 없으신 경우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아래에 따라 공인인증서  발급받으시기 바랍니다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1.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구비서류 준비 </a:t>
            </a: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페이퍼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2.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접수 방법 결정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3.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접수 및 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27371" y="205004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43684" y="1876425"/>
            <a:ext cx="4328492" cy="453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타원 27"/>
          <p:cNvSpPr/>
          <p:nvPr/>
        </p:nvSpPr>
        <p:spPr>
          <a:xfrm>
            <a:off x="1512371" y="411697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7" name="직사각형 46"/>
          <p:cNvSpPr/>
          <p:nvPr/>
        </p:nvSpPr>
        <p:spPr>
          <a:xfrm>
            <a:off x="1718441" y="4144896"/>
            <a:ext cx="2386834" cy="1779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236896" y="23072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51" name="직사각형 50"/>
          <p:cNvSpPr/>
          <p:nvPr/>
        </p:nvSpPr>
        <p:spPr>
          <a:xfrm>
            <a:off x="4156841" y="4144896"/>
            <a:ext cx="1653409" cy="1779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884346" y="342164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53" name="타원 52"/>
          <p:cNvSpPr/>
          <p:nvPr/>
        </p:nvSpPr>
        <p:spPr>
          <a:xfrm>
            <a:off x="7236896" y="256439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3</a:t>
            </a:r>
            <a:endParaRPr lang="ko-KR" altLang="en-US" sz="1000" dirty="0"/>
          </a:p>
        </p:txBody>
      </p:sp>
      <p:sp>
        <p:nvSpPr>
          <p:cNvPr id="54" name="왼쪽 대괄호 53"/>
          <p:cNvSpPr/>
          <p:nvPr/>
        </p:nvSpPr>
        <p:spPr>
          <a:xfrm flipH="1" flipV="1">
            <a:off x="5751238" y="3486150"/>
            <a:ext cx="116162" cy="438150"/>
          </a:xfrm>
          <a:prstGeom prst="leftBracke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817671" y="412649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grpSp>
        <p:nvGrpSpPr>
          <p:cNvPr id="55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6" name="오각형 55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공인인증서 신청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갈매기형 수장 57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갈매기형 수장 58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서명 완료 통보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95300" y="1695450"/>
            <a:ext cx="6200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범용 공인인증서가 없으신 경우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아래에 따라 공인인증서  발급받으시기 바랍니다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로그인 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전자계약 </a:t>
            </a:r>
            <a:r>
              <a:rPr lang="en-US" altLang="ko-KR" sz="800" dirty="0" smtClean="0">
                <a:solidFill>
                  <a:schemeClr val="tx1"/>
                </a:solidFill>
              </a:rPr>
              <a:t>– </a:t>
            </a:r>
            <a:r>
              <a:rPr lang="ko-KR" altLang="en-US" sz="800" dirty="0" smtClean="0">
                <a:solidFill>
                  <a:schemeClr val="tx1"/>
                </a:solidFill>
              </a:rPr>
              <a:t>전자계약 승인관리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- </a:t>
            </a:r>
            <a:r>
              <a:rPr lang="ko-KR" altLang="en-US" sz="800" dirty="0" smtClean="0">
                <a:solidFill>
                  <a:schemeClr val="tx1"/>
                </a:solidFill>
              </a:rPr>
              <a:t>서명요청 계약리스트 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2.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계약서 </a:t>
            </a:r>
            <a:r>
              <a:rPr lang="en-US" altLang="ko-KR" sz="800" dirty="0" smtClean="0">
                <a:solidFill>
                  <a:schemeClr val="tx1"/>
                </a:solidFill>
              </a:rPr>
              <a:t>‘</a:t>
            </a:r>
            <a:r>
              <a:rPr lang="ko-KR" altLang="en-US" sz="800" dirty="0" smtClean="0">
                <a:solidFill>
                  <a:schemeClr val="tx1"/>
                </a:solidFill>
              </a:rPr>
              <a:t>서명하기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981200"/>
            <a:ext cx="6511504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546866" y="1963671"/>
            <a:ext cx="272284" cy="36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7341" y="2373245"/>
            <a:ext cx="843784" cy="1141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07471" y="22691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email"/>
          <a:srcRect l="7141" t="51058" r="52244" b="19115"/>
          <a:stretch>
            <a:fillRect/>
          </a:stretch>
        </p:blipFill>
        <p:spPr bwMode="auto">
          <a:xfrm>
            <a:off x="1408981" y="3486151"/>
            <a:ext cx="5629994" cy="163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타원 35"/>
          <p:cNvSpPr/>
          <p:nvPr/>
        </p:nvSpPr>
        <p:spPr>
          <a:xfrm>
            <a:off x="5731946" y="376454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5411833" y="3800475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265471" y="292634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grpSp>
        <p:nvGrpSpPr>
          <p:cNvPr id="44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45" name="오각형 44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54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전자계약 진행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갈매기형 수장 55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서명 완료 통보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계약서 내용 확인 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&lt; </a:t>
            </a:r>
            <a:r>
              <a:rPr lang="ko-KR" altLang="en-US" sz="800" dirty="0" smtClean="0">
                <a:solidFill>
                  <a:schemeClr val="tx1"/>
                </a:solidFill>
              </a:rPr>
              <a:t>정산주기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수수료율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계약자 </a:t>
            </a: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을</a:t>
            </a:r>
            <a:r>
              <a:rPr lang="en-US" altLang="ko-KR" sz="800" dirty="0" smtClean="0">
                <a:solidFill>
                  <a:schemeClr val="tx1"/>
                </a:solidFill>
              </a:rPr>
              <a:t>)  </a:t>
            </a:r>
            <a:r>
              <a:rPr lang="ko-KR" altLang="en-US" sz="800" dirty="0" smtClean="0">
                <a:solidFill>
                  <a:schemeClr val="tx1"/>
                </a:solidFill>
              </a:rPr>
              <a:t>부분에 </a:t>
            </a:r>
            <a:r>
              <a:rPr lang="en-US" altLang="ko-KR" sz="800" dirty="0" smtClean="0">
                <a:solidFill>
                  <a:schemeClr val="tx1"/>
                </a:solidFill>
              </a:rPr>
              <a:t>‘</a:t>
            </a:r>
            <a:r>
              <a:rPr lang="ko-KR" altLang="en-US" sz="800" dirty="0" smtClean="0">
                <a:solidFill>
                  <a:schemeClr val="tx1"/>
                </a:solidFill>
              </a:rPr>
              <a:t>서명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공인인증서 선택 </a:t>
            </a:r>
            <a:r>
              <a:rPr lang="en-US" altLang="ko-KR" sz="800" dirty="0" smtClean="0">
                <a:solidFill>
                  <a:schemeClr val="tx1"/>
                </a:solidFill>
              </a:rPr>
              <a:t> - </a:t>
            </a:r>
            <a:r>
              <a:rPr lang="ko-KR" altLang="en-US" sz="800" dirty="0" smtClean="0">
                <a:solidFill>
                  <a:schemeClr val="tx1"/>
                </a:solidFill>
              </a:rPr>
              <a:t>서명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7246421" y="294539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email"/>
          <a:srcRect l="7430" t="4851" r="46670" b="18392"/>
          <a:stretch>
            <a:fillRect/>
          </a:stretch>
        </p:blipFill>
        <p:spPr bwMode="auto">
          <a:xfrm>
            <a:off x="466725" y="1952625"/>
            <a:ext cx="6514453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타원 26"/>
          <p:cNvSpPr/>
          <p:nvPr/>
        </p:nvSpPr>
        <p:spPr>
          <a:xfrm>
            <a:off x="5427146" y="48599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5849983" y="4581525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979471" y="338354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5105400" y="3362325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범용 공인인증서 선택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43550" y="4838700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서명 클릭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48000" y="3000375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계약서 내용 확인 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26" name="오각형 25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갈매기형 수장 34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전자계약 서명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36" name="갈매기형 수장 35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서명 완료 통보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95300" y="1695450"/>
            <a:ext cx="6200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범용 공인인증서가 없으신 경우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아래에 따라 공인인증서  발급받으시기 바랍니다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8291" y="1285578"/>
            <a:ext cx="61485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/>
              <a:t>목차</a:t>
            </a:r>
            <a:endParaRPr lang="en-US" altLang="ko-KR" sz="2500" dirty="0" smtClean="0"/>
          </a:p>
          <a:p>
            <a:endParaRPr lang="en-US" altLang="ko-KR" sz="25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/>
              <a:t>사업자 회원가입 및 셀러신청</a:t>
            </a:r>
            <a:endParaRPr lang="en-US" altLang="ko-KR" sz="25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/>
              <a:t>전자 계약 진행</a:t>
            </a:r>
            <a:endParaRPr lang="en-US" altLang="ko-KR" sz="25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/>
              <a:t>상품등록 및 운영</a:t>
            </a:r>
            <a:endParaRPr lang="en-US" altLang="ko-KR" sz="25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500" dirty="0" smtClean="0"/>
              <a:t>주문 처리</a:t>
            </a:r>
            <a:endParaRPr lang="en-US" altLang="ko-KR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1345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email"/>
          <a:srcRect l="10652" t="10276" r="54630" b="10235"/>
          <a:stretch>
            <a:fillRect/>
          </a:stretch>
        </p:blipFill>
        <p:spPr bwMode="auto">
          <a:xfrm>
            <a:off x="485428" y="1731293"/>
            <a:ext cx="633670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계약확인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계약 완료 사항 통보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6" name="타원 45"/>
          <p:cNvSpPr/>
          <p:nvPr/>
        </p:nvSpPr>
        <p:spPr>
          <a:xfrm>
            <a:off x="4198421" y="44408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133975" y="4438650"/>
            <a:ext cx="3619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계약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 후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곙약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완료 내용 전달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해당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MD)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8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0" name="오각형 49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서명 완료 통보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최초 거래 및 업체등록 시 필요서류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grpSp>
        <p:nvGrpSpPr>
          <p:cNvPr id="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0" name="오각형 49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서명 완료 통보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86696" y="1715421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최초 거래 및 업체등록 시 필요서류  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225" y="2044803"/>
            <a:ext cx="611566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●  구비서류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</a:pP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사업자등록증 사본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거래용 통장사본 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사용인감계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당사양식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거래구좌신고서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당사양식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인감증명서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개인사업자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법인등기부등본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법인사업자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●  발송 방법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</a:pP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우편발송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준비후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우편발송   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발송주소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서울시 강남구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도곡로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176  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한웰빌딩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층  ㈜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한웰이쇼핑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담당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MD&gt;</a:t>
            </a:r>
          </a:p>
          <a:p>
            <a:pPr marL="228600" indent="-228600">
              <a:lnSpc>
                <a:spcPct val="200000"/>
              </a:lnSpc>
            </a:pP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※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서류는 전달과정에서 분실 될 우려가 있으므로 반드시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등기발송바랍니다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28600" indent="-228600">
              <a:lnSpc>
                <a:spcPct val="200000"/>
              </a:lnSpc>
            </a:pP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     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이메일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발송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 스캔 후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(JPG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압축해서  담당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이메일로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전송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</a:pP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최초 거래 및 업체등록 시 필요서류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grpSp>
        <p:nvGrpSpPr>
          <p:cNvPr id="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0" name="오각형 49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서명 완료 통보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3781425" y="1952625"/>
            <a:ext cx="0" cy="4029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사본 -사업자등록증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947" y="2020080"/>
            <a:ext cx="3153791" cy="4461833"/>
          </a:xfrm>
          <a:prstGeom prst="rect">
            <a:avLst/>
          </a:prstGeom>
        </p:spPr>
      </p:pic>
      <p:pic>
        <p:nvPicPr>
          <p:cNvPr id="37" name="그림 36" descr="우리은행통장사본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1691" y="2367114"/>
            <a:ext cx="2831408" cy="40631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44012" y="2079215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사업자등록증 사본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2676" y="2098880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거래용 통장 사본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6696" y="1715421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최초 거래 및 업체등록 시 필요서류  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grpSp>
        <p:nvGrpSpPr>
          <p:cNvPr id="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0" name="오각형 49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서명 완료 통보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430985" y="2356967"/>
          <a:ext cx="2967079" cy="4089617"/>
        </p:xfrm>
        <a:graphic>
          <a:graphicData uri="http://schemas.openxmlformats.org/drawingml/2006/table">
            <a:tbl>
              <a:tblPr/>
              <a:tblGrid>
                <a:gridCol w="359646"/>
                <a:gridCol w="449557"/>
                <a:gridCol w="359646"/>
                <a:gridCol w="359646"/>
                <a:gridCol w="359646"/>
                <a:gridCol w="359646"/>
                <a:gridCol w="359646"/>
                <a:gridCol w="359646"/>
              </a:tblGrid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 dirty="0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6315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latin typeface="굴림체"/>
                        </a:rPr>
                        <a:t>사용 인감계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416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416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500" b="0" i="0" u="none" strike="noStrike">
                          <a:latin typeface="굴림체"/>
                        </a:rPr>
                        <a:t>사 용 인 감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 상  호  </a:t>
                      </a:r>
                      <a:r>
                        <a:rPr lang="en-US" altLang="ko-KR" sz="500" b="0" i="0" u="none" strike="noStrike">
                          <a:latin typeface="굴림체"/>
                        </a:rPr>
                        <a:t>: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 본  점  </a:t>
                      </a:r>
                      <a:r>
                        <a:rPr lang="en-US" altLang="ko-KR" sz="500" b="0" i="0" u="none" strike="noStrike">
                          <a:latin typeface="굴림체"/>
                        </a:rPr>
                        <a:t>: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5416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894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894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6248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 dirty="0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6248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latin typeface="굴림체"/>
                        </a:rPr>
                        <a:t>용도 </a:t>
                      </a:r>
                      <a:r>
                        <a:rPr lang="en-US" altLang="ko-KR" sz="700" b="0" i="0" u="none" strike="noStrike">
                          <a:latin typeface="굴림체"/>
                        </a:rPr>
                        <a:t>: </a:t>
                      </a:r>
                      <a:r>
                        <a:rPr lang="ko-KR" altLang="en-US" sz="700" b="0" i="0" u="none" strike="noStrike">
                          <a:latin typeface="굴림체"/>
                        </a:rPr>
                        <a:t>입점 계약서 날인용</a:t>
                      </a:r>
                      <a:r>
                        <a:rPr lang="en-US" altLang="ko-KR" sz="700" b="0" i="0" u="none" strike="noStrike">
                          <a:latin typeface="굴림체"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6248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6248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 dirty="0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 dirty="0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 dirty="0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 dirty="0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 dirty="0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24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 dirty="0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altLang="ko-KR" sz="500" b="0" i="0" u="none" strike="noStrike">
                          <a:latin typeface="굴림체"/>
                        </a:rPr>
                        <a:t>2 0 1 3 </a:t>
                      </a:r>
                      <a:r>
                        <a:rPr lang="ko-KR" altLang="en-US" sz="500" b="0" i="0" u="none" strike="noStrike">
                          <a:latin typeface="굴림체"/>
                        </a:rPr>
                        <a:t>년       월        일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6315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6315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latin typeface="굴림체"/>
                        </a:rPr>
                        <a:t>제 출 자 </a:t>
                      </a:r>
                      <a:r>
                        <a:rPr lang="en-US" altLang="ko-KR" sz="600" b="0" i="0" u="none" strike="noStrike">
                          <a:latin typeface="굴림체"/>
                        </a:rPr>
                        <a:t>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b="0" i="0" u="none" strike="noStrike">
                          <a:latin typeface="굴림체"/>
                        </a:rPr>
                        <a:t>(</a:t>
                      </a:r>
                      <a:r>
                        <a:rPr lang="ko-KR" altLang="en-US" sz="500" b="0" i="0" u="none" strike="noStrike">
                          <a:latin typeface="굴림체"/>
                        </a:rPr>
                        <a:t>인</a:t>
                      </a:r>
                      <a:r>
                        <a:rPr lang="en-US" altLang="ko-KR" sz="500" b="0" i="0" u="none" strike="noStrike">
                          <a:latin typeface="굴림체"/>
                        </a:rPr>
                        <a:t>)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2389"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631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latin typeface="굴림체"/>
                        </a:rPr>
                        <a:t>㈜한웰이쇼핑 대표이사 귀하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092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 dirty="0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0" name="Oval 1"/>
          <p:cNvSpPr>
            <a:spLocks noChangeArrowheads="1"/>
          </p:cNvSpPr>
          <p:nvPr/>
        </p:nvSpPr>
        <p:spPr bwMode="auto">
          <a:xfrm>
            <a:off x="2790826" y="5220926"/>
            <a:ext cx="361950" cy="361950"/>
          </a:xfrm>
          <a:prstGeom prst="ellips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</p:spPr>
      </p:sp>
      <p:sp>
        <p:nvSpPr>
          <p:cNvPr id="21" name="WordArt 2"/>
          <p:cNvSpPr>
            <a:spLocks noChangeArrowheads="1" noChangeShapeType="1" noTextEdit="1"/>
          </p:cNvSpPr>
          <p:nvPr/>
        </p:nvSpPr>
        <p:spPr bwMode="auto">
          <a:xfrm>
            <a:off x="1819275" y="5716225"/>
            <a:ext cx="1266825" cy="13335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ko-KR" sz="1400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n-ea"/>
              </a:rPr>
              <a:t>※</a:t>
            </a:r>
            <a:r>
              <a:rPr lang="ko-KR" altLang="en-US" sz="1400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n-ea"/>
              </a:rPr>
              <a:t>인감증명서 인감사용</a:t>
            </a:r>
          </a:p>
        </p:txBody>
      </p:sp>
      <p:sp>
        <p:nvSpPr>
          <p:cNvPr id="22" name="Line 3"/>
          <p:cNvSpPr>
            <a:spLocks noChangeShapeType="1"/>
          </p:cNvSpPr>
          <p:nvPr/>
        </p:nvSpPr>
        <p:spPr bwMode="auto">
          <a:xfrm flipV="1">
            <a:off x="2971800" y="5459050"/>
            <a:ext cx="0" cy="190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sp>
      <p:cxnSp>
        <p:nvCxnSpPr>
          <p:cNvPr id="24" name="직선 연결선 23"/>
          <p:cNvCxnSpPr/>
          <p:nvPr/>
        </p:nvCxnSpPr>
        <p:spPr>
          <a:xfrm>
            <a:off x="3781425" y="2372950"/>
            <a:ext cx="0" cy="4029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3764105" y="2366268"/>
          <a:ext cx="3273140" cy="4090065"/>
        </p:xfrm>
        <a:graphic>
          <a:graphicData uri="http://schemas.openxmlformats.org/drawingml/2006/table">
            <a:tbl>
              <a:tblPr/>
              <a:tblGrid>
                <a:gridCol w="353853"/>
                <a:gridCol w="442316"/>
                <a:gridCol w="353853"/>
                <a:gridCol w="353853"/>
                <a:gridCol w="353853"/>
                <a:gridCol w="353853"/>
                <a:gridCol w="353853"/>
                <a:gridCol w="353853"/>
                <a:gridCol w="353853"/>
              </a:tblGrid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925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latin typeface="굴림체"/>
                        </a:rPr>
                        <a:t>거래 계좌 신고서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04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04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500" b="0" i="0" u="none" strike="noStrike">
                          <a:latin typeface="굴림체"/>
                        </a:rPr>
                        <a:t>거 래 인 감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 거 래 은 행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 구 좌 번 호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 예 금 주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040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500" b="0" i="0" u="none" strike="noStrike">
                          <a:latin typeface="굴림체"/>
                        </a:rPr>
                        <a:t>　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156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156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latin typeface="굴림체"/>
                        </a:rPr>
                        <a:t>귀 사와의 상품공급에 대한 결제계좌를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latin typeface="굴림체"/>
                        </a:rPr>
                        <a:t>위와 같이 신고 합니다</a:t>
                      </a:r>
                      <a:r>
                        <a:rPr lang="en-US" altLang="ko-KR" sz="700" b="0" i="0" u="none" strike="noStrike">
                          <a:latin typeface="굴림체"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0579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latin typeface="굴림체"/>
                        </a:rPr>
                        <a:t>2 0 1 3 </a:t>
                      </a:r>
                      <a:r>
                        <a:rPr lang="ko-KR" altLang="en-US" sz="700" b="0" i="0" u="none" strike="noStrike">
                          <a:latin typeface="굴림체"/>
                        </a:rPr>
                        <a:t>년       월        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925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latin typeface="굴림체"/>
                        </a:rPr>
                        <a:t>제 출 자 </a:t>
                      </a:r>
                      <a:r>
                        <a:rPr lang="en-US" altLang="ko-KR" sz="600" b="0" i="0" u="none" strike="noStrike">
                          <a:latin typeface="굴림체"/>
                        </a:rPr>
                        <a:t>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500" b="0" i="0" u="none" strike="noStrike">
                          <a:latin typeface="굴림체"/>
                        </a:rPr>
                        <a:t>(</a:t>
                      </a:r>
                      <a:r>
                        <a:rPr lang="ko-KR" altLang="en-US" sz="500" b="0" i="0" u="none" strike="noStrike">
                          <a:latin typeface="굴림체"/>
                        </a:rPr>
                        <a:t>인</a:t>
                      </a:r>
                      <a:r>
                        <a:rPr lang="en-US" altLang="ko-KR" sz="500" b="0" i="0" u="none" strike="noStrike">
                          <a:latin typeface="굴림체"/>
                        </a:rPr>
                        <a:t>)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731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731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731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7310"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925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6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92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600" b="1" i="0" u="none" strike="noStrike">
                          <a:latin typeface="굴림체"/>
                        </a:rPr>
                        <a:t>한웰이쇼핑㈜ 대표이사 귀하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17"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>
                        <a:latin typeface="굴림체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500" b="0" i="0" u="none" strike="noStrike" dirty="0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7" name="Oval 2"/>
          <p:cNvSpPr>
            <a:spLocks noChangeArrowheads="1"/>
          </p:cNvSpPr>
          <p:nvPr/>
        </p:nvSpPr>
        <p:spPr bwMode="auto">
          <a:xfrm>
            <a:off x="6067425" y="5173300"/>
            <a:ext cx="352425" cy="352425"/>
          </a:xfrm>
          <a:prstGeom prst="ellips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</p:spPr>
      </p:sp>
      <p:sp>
        <p:nvSpPr>
          <p:cNvPr id="30" name="WordArt 2"/>
          <p:cNvSpPr>
            <a:spLocks noChangeArrowheads="1" noChangeShapeType="1" noTextEdit="1"/>
          </p:cNvSpPr>
          <p:nvPr/>
        </p:nvSpPr>
        <p:spPr bwMode="auto">
          <a:xfrm>
            <a:off x="5095875" y="5706700"/>
            <a:ext cx="1266825" cy="133350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ko-KR" sz="1400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n-ea"/>
              </a:rPr>
              <a:t>※</a:t>
            </a:r>
            <a:r>
              <a:rPr lang="ko-KR" altLang="en-US" sz="1400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+mn-ea"/>
              </a:rPr>
              <a:t>인감증명서 인감사용</a:t>
            </a:r>
          </a:p>
        </p:txBody>
      </p:sp>
      <p:sp>
        <p:nvSpPr>
          <p:cNvPr id="31" name="Line 3"/>
          <p:cNvSpPr>
            <a:spLocks noChangeShapeType="1"/>
          </p:cNvSpPr>
          <p:nvPr/>
        </p:nvSpPr>
        <p:spPr bwMode="auto">
          <a:xfrm flipV="1">
            <a:off x="6248400" y="5449525"/>
            <a:ext cx="0" cy="1905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sp>
      <p:sp>
        <p:nvSpPr>
          <p:cNvPr id="32" name="직사각형 31"/>
          <p:cNvSpPr/>
          <p:nvPr/>
        </p:nvSpPr>
        <p:spPr>
          <a:xfrm>
            <a:off x="1489841" y="2382475"/>
            <a:ext cx="777109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95016" y="2372950"/>
            <a:ext cx="777109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44011" y="2086585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사용인감계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0553" y="2069383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거래구좌신고서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6696" y="1715421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최초 거래 및 업체등록 시 필요서류  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최초 거래 및 업체등록 시 필요서류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-1600200" y="3268045"/>
            <a:ext cx="417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사용 </a:t>
            </a:r>
            <a:r>
              <a:rPr lang="ko-KR" altLang="en-US" sz="1400" dirty="0" err="1" smtClean="0"/>
              <a:t>인감계</a:t>
            </a:r>
            <a:endParaRPr lang="ko-KR" altLang="en-US" sz="1400" dirty="0"/>
          </a:p>
        </p:txBody>
      </p:sp>
      <p:grpSp>
        <p:nvGrpSpPr>
          <p:cNvPr id="55" name="그룹 54"/>
          <p:cNvGrpSpPr/>
          <p:nvPr/>
        </p:nvGrpSpPr>
        <p:grpSpPr>
          <a:xfrm rot="16200000">
            <a:off x="-1037916" y="2826162"/>
            <a:ext cx="5545396" cy="1146684"/>
            <a:chOff x="2571136" y="1536297"/>
            <a:chExt cx="4758812" cy="1015174"/>
          </a:xfrm>
        </p:grpSpPr>
        <p:sp>
          <p:nvSpPr>
            <p:cNvPr id="47" name="직사각형 46"/>
            <p:cNvSpPr/>
            <p:nvPr/>
          </p:nvSpPr>
          <p:spPr>
            <a:xfrm>
              <a:off x="2573594" y="1541206"/>
              <a:ext cx="1275735" cy="280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사용인감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571136" y="1826337"/>
              <a:ext cx="1275735" cy="7177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844413" y="1536297"/>
              <a:ext cx="3485535" cy="10151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상호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</a:p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본점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: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 rot="16200000">
            <a:off x="2847450" y="5023436"/>
            <a:ext cx="1944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용도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입점</a:t>
            </a:r>
            <a:r>
              <a:rPr lang="ko-KR" altLang="en-US" sz="1200" dirty="0" smtClean="0"/>
              <a:t> 계약서 날인용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 rot="16200000">
            <a:off x="5386425" y="5008684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2 0 1 4 </a:t>
            </a:r>
            <a:r>
              <a:rPr lang="ko-KR" altLang="en-US" sz="1200" dirty="0" smtClean="0"/>
              <a:t>년       월        일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 rot="16200000">
            <a:off x="6490603" y="5318397"/>
            <a:ext cx="793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제 출 자 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 rot="16200000">
            <a:off x="7509521" y="2095876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인</a:t>
            </a:r>
            <a:r>
              <a:rPr lang="en-US" altLang="ko-KR" sz="1200" dirty="0" smtClean="0"/>
              <a:t>) 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 rot="16200000">
            <a:off x="7484548" y="3275111"/>
            <a:ext cx="2419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㈜</a:t>
            </a:r>
            <a:r>
              <a:rPr lang="ko-KR" altLang="en-US" sz="1400" dirty="0" err="1" smtClean="0"/>
              <a:t>한웰이쇼핑</a:t>
            </a:r>
            <a:r>
              <a:rPr lang="ko-KR" altLang="en-US" sz="1400" dirty="0" smtClean="0"/>
              <a:t> 대표이사 귀하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-1600200" y="3268045"/>
            <a:ext cx="417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거래 계좌 신고서</a:t>
            </a:r>
            <a:endParaRPr lang="ko-KR" altLang="en-US" sz="1400" dirty="0"/>
          </a:p>
        </p:txBody>
      </p:sp>
      <p:grpSp>
        <p:nvGrpSpPr>
          <p:cNvPr id="2" name="그룹 54"/>
          <p:cNvGrpSpPr/>
          <p:nvPr/>
        </p:nvGrpSpPr>
        <p:grpSpPr>
          <a:xfrm rot="16200000">
            <a:off x="-1037916" y="2826162"/>
            <a:ext cx="5545396" cy="1146684"/>
            <a:chOff x="2571136" y="1536297"/>
            <a:chExt cx="4758812" cy="1015174"/>
          </a:xfrm>
        </p:grpSpPr>
        <p:sp>
          <p:nvSpPr>
            <p:cNvPr id="47" name="직사각형 46"/>
            <p:cNvSpPr/>
            <p:nvPr/>
          </p:nvSpPr>
          <p:spPr>
            <a:xfrm>
              <a:off x="2573594" y="1541206"/>
              <a:ext cx="1275735" cy="280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거래인감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571136" y="1826337"/>
              <a:ext cx="1275735" cy="7177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844413" y="1536297"/>
              <a:ext cx="3485535" cy="10151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거래은행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: </a:t>
              </a:r>
            </a:p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계좌번호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:</a:t>
              </a:r>
            </a:p>
            <a:p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예금주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: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 rot="16200000">
            <a:off x="1648085" y="3924684"/>
            <a:ext cx="43877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귀 사와의 상품공급에 대한 결제 계좌를 위와 같이 신고 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 rot="16200000">
            <a:off x="5245361" y="5008684"/>
            <a:ext cx="1912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2 0 1 4 </a:t>
            </a:r>
            <a:r>
              <a:rPr lang="ko-KR" altLang="en-US" sz="1200" dirty="0" smtClean="0"/>
              <a:t>년           월            일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 rot="16200000">
            <a:off x="6490603" y="5318397"/>
            <a:ext cx="793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제 출 자 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 rot="16200000">
            <a:off x="7509521" y="2095876"/>
            <a:ext cx="4667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인</a:t>
            </a:r>
            <a:r>
              <a:rPr lang="en-US" altLang="ko-KR" sz="1200" dirty="0" smtClean="0"/>
              <a:t>) 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 rot="16200000">
            <a:off x="7484548" y="3275111"/>
            <a:ext cx="2419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㈜</a:t>
            </a:r>
            <a:r>
              <a:rPr lang="ko-KR" altLang="en-US" sz="1400" dirty="0" err="1" smtClean="0"/>
              <a:t>한웰이쇼핑</a:t>
            </a:r>
            <a:r>
              <a:rPr lang="ko-KR" altLang="en-US" sz="1400" dirty="0" smtClean="0"/>
              <a:t> 대표이사 귀하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grpSp>
        <p:nvGrpSpPr>
          <p:cNvPr id="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0" name="오각형 49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서명 완료 통보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3781425" y="1952625"/>
            <a:ext cx="0" cy="4029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4012" y="2079215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인감증명서 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2676" y="2098880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법인등기부등본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6696" y="1715421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최초 거래 및 업체등록 시 필요서류  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5297" y="2462981"/>
            <a:ext cx="2735826" cy="3532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개인사업자의 경우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8097" y="2431026"/>
            <a:ext cx="2735826" cy="3532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법인사업자의 경우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최초 거래 및 업체등록 시 필요서류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grpSp>
        <p:nvGrpSpPr>
          <p:cNvPr id="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0" name="오각형 49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서명 완료 통보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98090" y="2221358"/>
          <a:ext cx="6095999" cy="3890124"/>
        </p:xfrm>
        <a:graphic>
          <a:graphicData uri="http://schemas.openxmlformats.org/drawingml/2006/table">
            <a:tbl>
              <a:tblPr/>
              <a:tblGrid>
                <a:gridCol w="1085884"/>
                <a:gridCol w="720338"/>
                <a:gridCol w="645079"/>
                <a:gridCol w="790222"/>
                <a:gridCol w="860106"/>
                <a:gridCol w="1994370"/>
              </a:tblGrid>
              <a:tr h="25788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latin typeface="돋움"/>
                        </a:rPr>
                        <a:t>업체 정보 등록 요청서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5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latin typeface="돋움"/>
                        </a:rPr>
                        <a:t>1.</a:t>
                      </a:r>
                      <a:r>
                        <a:rPr lang="ko-KR" altLang="en-US" sz="600" b="1" i="0" u="none" strike="noStrike">
                          <a:latin typeface="돋움"/>
                        </a:rPr>
                        <a:t>기본정보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600" b="1" i="0" u="none" strike="noStrike">
                          <a:latin typeface="돋움"/>
                        </a:rPr>
                        <a:t>등록 요청일</a:t>
                      </a:r>
                      <a:r>
                        <a:rPr lang="en-US" altLang="ko-KR" sz="600" b="1" i="0" u="none" strike="noStrike">
                          <a:latin typeface="돋움"/>
                        </a:rPr>
                        <a:t>: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600" b="1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600" b="0" i="0" u="sng" strike="noStrike" dirty="0">
                          <a:solidFill>
                            <a:srgbClr val="FF0000"/>
                          </a:solidFill>
                          <a:latin typeface="돋움"/>
                        </a:rPr>
                        <a:t>아래의 모든 사항 작성 必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다이소몰 담당 </a:t>
                      </a:r>
                      <a:r>
                        <a:rPr lang="en-US" altLang="ko-KR" sz="600" b="0" i="0" u="none" strike="noStrike">
                          <a:latin typeface="돋움"/>
                        </a:rPr>
                        <a:t>MD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곽태랑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사무실 주소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서울 강남구 도곡동 </a:t>
                      </a:r>
                      <a:r>
                        <a:rPr lang="en-US" altLang="ko-KR" sz="600" b="0" i="0" u="none" strike="noStrike">
                          <a:latin typeface="돋움"/>
                        </a:rPr>
                        <a:t>545-7</a:t>
                      </a:r>
                      <a:r>
                        <a:rPr lang="ko-KR" altLang="en-US" sz="600" b="0" i="0" u="none" strike="noStrike">
                          <a:latin typeface="돋움"/>
                        </a:rPr>
                        <a:t>번지 한웰빌딩 </a:t>
                      </a:r>
                      <a:r>
                        <a:rPr lang="en-US" altLang="ko-KR" sz="600" b="0" i="0" u="none" strike="noStrike">
                          <a:latin typeface="돋움"/>
                        </a:rPr>
                        <a:t>5</a:t>
                      </a:r>
                      <a:r>
                        <a:rPr lang="ko-KR" altLang="en-US" sz="600" b="0" i="0" u="none" strike="noStrike">
                          <a:latin typeface="돋움"/>
                        </a:rPr>
                        <a:t>층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업체명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요청카테고리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희망 아이디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년 매출</a:t>
                      </a:r>
                      <a:r>
                        <a:rPr lang="en-US" altLang="ko-KR" sz="600" b="0" i="0" u="none" strike="noStrike">
                          <a:latin typeface="돋움"/>
                        </a:rPr>
                        <a:t>/ </a:t>
                      </a:r>
                      <a:r>
                        <a:rPr lang="ko-KR" altLang="en-US" sz="600" b="0" i="0" u="none" strike="noStrike">
                          <a:latin typeface="돋움"/>
                        </a:rPr>
                        <a:t>주요 거래선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근무시간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출고마감시간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반품 주소지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latin typeface="돋움"/>
                        </a:rPr>
                        <a:t>출고주소지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3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65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latin typeface="돋움"/>
                        </a:rPr>
                        <a:t>2.</a:t>
                      </a:r>
                      <a:r>
                        <a:rPr lang="ko-KR" altLang="en-US" sz="600" b="1" i="0" u="none" strike="noStrike">
                          <a:latin typeface="돋움"/>
                        </a:rPr>
                        <a:t>업체 담당 정보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구 분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담당자명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연락처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휴대전화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메신저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메 일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대표자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sng" strike="noStrike">
                          <a:solidFill>
                            <a:srgbClr val="0000FF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sng" strike="noStrike">
                          <a:solidFill>
                            <a:srgbClr val="0000FF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계약 담당자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sng" strike="noStrike">
                          <a:solidFill>
                            <a:srgbClr val="0000FF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sng" strike="noStrike">
                          <a:solidFill>
                            <a:srgbClr val="0000FF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상품 담당자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sng" strike="noStrike">
                          <a:solidFill>
                            <a:srgbClr val="0000FF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sng" strike="noStrike">
                          <a:solidFill>
                            <a:srgbClr val="0000FF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latin typeface="돋움"/>
                        </a:rPr>
                        <a:t>cs</a:t>
                      </a:r>
                      <a:r>
                        <a:rPr lang="ko-KR" altLang="en-US" sz="600" b="0" i="0" u="none" strike="noStrike">
                          <a:latin typeface="돋움"/>
                        </a:rPr>
                        <a:t>담당자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정산 담당자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3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65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latin typeface="돋움"/>
                        </a:rPr>
                        <a:t>3.</a:t>
                      </a:r>
                      <a:r>
                        <a:rPr lang="ko-KR" altLang="en-US" sz="600" b="1" i="0" u="none" strike="noStrike">
                          <a:latin typeface="돋움"/>
                        </a:rPr>
                        <a:t>정산 정보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사업자 번호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latin typeface="돋움"/>
                        </a:rPr>
                        <a:t>과세 유무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결제 조건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기본 수수료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결제일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행사 수수료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3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65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latin typeface="돋움"/>
                        </a:rPr>
                        <a:t>4.</a:t>
                      </a:r>
                      <a:r>
                        <a:rPr lang="ko-KR" altLang="en-US" sz="600" b="1" i="0" u="none" strike="noStrike">
                          <a:latin typeface="돋움"/>
                        </a:rPr>
                        <a:t>배송 정보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latin typeface="돋움"/>
                        </a:rPr>
                        <a:t>5.</a:t>
                      </a:r>
                      <a:r>
                        <a:rPr lang="ko-KR" altLang="en-US" sz="600" b="1" i="0" u="none" strike="noStrike">
                          <a:latin typeface="돋움"/>
                        </a:rPr>
                        <a:t>특이 사항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택배사 </a:t>
                      </a:r>
                      <a:r>
                        <a:rPr lang="en-US" altLang="ko-KR" sz="600" b="0" i="0" u="none" strike="noStrike">
                          <a:latin typeface="돋움"/>
                        </a:rPr>
                        <a:t>/ </a:t>
                      </a:r>
                      <a:r>
                        <a:rPr lang="ko-KR" altLang="en-US" sz="600" b="0" i="0" u="none" strike="noStrike">
                          <a:latin typeface="돋움"/>
                        </a:rPr>
                        <a:t>배송비용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1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반품 택배비용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7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돋움"/>
                        </a:rPr>
                        <a:t>　</a:t>
                      </a:r>
                    </a:p>
                  </a:txBody>
                  <a:tcPr marL="5373" marR="5373" marT="537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37417" y="1958770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업체정보등록서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6696" y="1715421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최초 거래 및 업체등록 시 필요서류  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최초 거래 및 업체등록 시 필요서류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최초 거래 및 업체등록 시 필요서류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2. </a:t>
            </a:r>
            <a:r>
              <a:rPr lang="ko-KR" altLang="en-US" sz="2500" dirty="0" smtClean="0"/>
              <a:t>전자 계약 진행</a:t>
            </a:r>
            <a:endParaRPr lang="ko-KR" altLang="en-US" sz="2500" dirty="0"/>
          </a:p>
        </p:txBody>
      </p:sp>
      <p:grpSp>
        <p:nvGrpSpPr>
          <p:cNvPr id="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0" name="오각형 49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안내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공인인증서 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진행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 서명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서명 완료 통보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86696" y="1715421"/>
            <a:ext cx="3619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최초 거래 및 업체등록 시 필요서류  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</a:t>
            </a:r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225" y="2044803"/>
            <a:ext cx="611566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●  구비서류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</a:pP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사업자등록증 사본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거래용 통장사본 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사용인감계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당사양식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거래구좌신고서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당사양식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인감증명서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개인사업자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법인등기부등본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법인사업자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●  발송 방법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</a:pP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우편발송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준비후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우편발송   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발송주소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서울시 강남구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도곡로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176  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한웰빌딩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층  ㈜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한웰이쇼핑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담당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MD&gt;</a:t>
            </a:r>
          </a:p>
          <a:p>
            <a:pPr marL="228600" indent="-228600">
              <a:lnSpc>
                <a:spcPct val="200000"/>
              </a:lnSpc>
            </a:pP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※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서류는 전달과정에서 분실 될 우려가 있으므로 반드시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등기발송바랍니다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28600" indent="-228600">
              <a:lnSpc>
                <a:spcPct val="200000"/>
              </a:lnSpc>
            </a:pP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     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이메일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발송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구비서류 스캔 후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(JPG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압축해서  담당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이메일로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전송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indent="-228600">
              <a:lnSpc>
                <a:spcPct val="200000"/>
              </a:lnSpc>
            </a:pP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5948" y="278254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</a:p>
        </p:txBody>
      </p:sp>
    </p:spTree>
    <p:extLst>
      <p:ext uri="{BB962C8B-B14F-4D97-AF65-F5344CB8AC3E}">
        <p14:creationId xmlns="" xmlns:p14="http://schemas.microsoft.com/office/powerpoint/2010/main" val="1345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5948" y="278254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</p:spTree>
    <p:extLst>
      <p:ext uri="{BB962C8B-B14F-4D97-AF65-F5344CB8AC3E}">
        <p14:creationId xmlns="" xmlns:p14="http://schemas.microsoft.com/office/powerpoint/2010/main" val="1345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상품관리 </a:t>
            </a:r>
            <a:r>
              <a:rPr lang="en-US" altLang="ko-KR" sz="800" dirty="0" smtClean="0">
                <a:solidFill>
                  <a:schemeClr val="tx1"/>
                </a:solidFill>
              </a:rPr>
              <a:t>- </a:t>
            </a:r>
            <a:r>
              <a:rPr lang="ko-KR" altLang="en-US" sz="800" dirty="0" smtClean="0">
                <a:solidFill>
                  <a:schemeClr val="tx1"/>
                </a:solidFill>
              </a:rPr>
              <a:t>개별상품등록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0" name="오각형 49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bg1">
                      <a:lumMod val="95000"/>
                    </a:schemeClr>
                  </a:solidFill>
                </a:rPr>
                <a:t>개별상품등록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16944" r="58068" b="4444"/>
          <a:stretch>
            <a:fillRect/>
          </a:stretch>
        </p:blipFill>
        <p:spPr bwMode="auto">
          <a:xfrm>
            <a:off x="453390" y="2047875"/>
            <a:ext cx="6560818" cy="377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1118366" y="2001771"/>
            <a:ext cx="272284" cy="36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3101" y="2365625"/>
            <a:ext cx="843784" cy="1657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33251" y="191098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상품 카테고리 등록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" y="1870318"/>
            <a:ext cx="6477281" cy="2838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1424940" y="3611880"/>
            <a:ext cx="5554980" cy="769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337111" y="354166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2238374" y="4781550"/>
            <a:ext cx="4291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차분류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대분류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2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차분류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중분류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3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차분류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소분류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 후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 등록하기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클릭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 분류는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분류만 가능합니다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중복 카테고리 노출은 각 담당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에게 개별 요청 바랍니다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23660" y="3775710"/>
            <a:ext cx="606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</a:t>
            </a:r>
            <a:r>
              <a:rPr lang="ko-KR" altLang="en-US" sz="1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  <a:r>
              <a:rPr lang="en-US" altLang="ko-KR" sz="1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ko-KR" altLang="en-US" sz="1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28" name="오각형 27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385314" y="3749531"/>
            <a:ext cx="516931" cy="46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상품상세 내용 입력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519249" y="2134690"/>
            <a:ext cx="3225437" cy="338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423660" y="377571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85" y="1880701"/>
            <a:ext cx="6471497" cy="379728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541020" y="2130335"/>
            <a:ext cx="3225437" cy="338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19248" y="3475809"/>
            <a:ext cx="3225437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2311" y="2983775"/>
            <a:ext cx="3225437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776254" y="3223261"/>
            <a:ext cx="3225437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23602" y="3732712"/>
            <a:ext cx="3225437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45373" y="4660174"/>
            <a:ext cx="6438901" cy="1009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86419" y="2229946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상품명 입력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51734" y="3009363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원산지 검색 후 입력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0317" y="2987592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제조사  미사용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93792" y="3253203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브랜드 등록 후 사용 가능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95380" y="3274975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면세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과세 체크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72763" y="3497044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고정값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59701" y="3745239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고정값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21999" y="4881708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재고수량 입력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48836" y="1808658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46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47" name="오각형 46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갈매기형 수장 47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갈매기형 수장 49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35892" y="4371809"/>
            <a:ext cx="6049263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키워드 입력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정보고시 입력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8" y="3981928"/>
            <a:ext cx="6461208" cy="140867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554" y="1823602"/>
            <a:ext cx="6461192" cy="146823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42" name="줄무늬가 있는 오른쪽 화살표 41"/>
          <p:cNvSpPr/>
          <p:nvPr/>
        </p:nvSpPr>
        <p:spPr>
          <a:xfrm rot="5400000">
            <a:off x="3449418" y="3292061"/>
            <a:ext cx="413786" cy="761694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예시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70264" y="1785256"/>
            <a:ext cx="2116182" cy="1567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608488" y="2800357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정보고시 분류 선택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7201" y="3923210"/>
            <a:ext cx="6561908" cy="1567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578008" y="4633512"/>
            <a:ext cx="429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정보고시 내용 입력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23" name="오각형 22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갈매기형 수장 23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9879" y="5648693"/>
            <a:ext cx="6229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각 입력 부분에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상세페이지 참조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같이 일괄 적용시 상품승인이 되지 않습니다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정보고시 내용 상세히  입력바랍니다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가격정보 입력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340" y="1898468"/>
            <a:ext cx="6598385" cy="297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779419" y="2651759"/>
            <a:ext cx="1484810" cy="683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943499" y="2656113"/>
            <a:ext cx="1484810" cy="683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29201" y="2660472"/>
            <a:ext cx="1484810" cy="683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6442" y="2870026"/>
            <a:ext cx="122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공급가 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미입력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혹은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‘0’  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65687" y="2883089"/>
            <a:ext cx="122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소비자판매가 입력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4933" y="2904861"/>
            <a:ext cx="122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다이소몰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판매가 입력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 t="4146" b="15274"/>
          <a:stretch>
            <a:fillRect/>
          </a:stretch>
        </p:blipFill>
        <p:spPr bwMode="auto">
          <a:xfrm>
            <a:off x="1536928" y="4972593"/>
            <a:ext cx="3244078" cy="1541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직선 화살표 연결선 29"/>
          <p:cNvCxnSpPr/>
          <p:nvPr/>
        </p:nvCxnSpPr>
        <p:spPr>
          <a:xfrm flipH="1">
            <a:off x="2542903" y="3187337"/>
            <a:ext cx="1140823" cy="185492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852059" y="3230880"/>
            <a:ext cx="3113313" cy="201603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36842" y="5399866"/>
            <a:ext cx="1223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프론트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페이지 표현 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80010" y="241390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4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43" name="오각형 42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갈매기형 수장 44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" name="갈매기형 수장 49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442155" y="3418596"/>
            <a:ext cx="17181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수수료가 적용되는 가격입니다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배송정책 선택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111" y="1873589"/>
            <a:ext cx="6589123" cy="16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직사각형 31"/>
          <p:cNvSpPr/>
          <p:nvPr/>
        </p:nvSpPr>
        <p:spPr>
          <a:xfrm>
            <a:off x="1645920" y="2420982"/>
            <a:ext cx="4720045" cy="29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69299" y="2473786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개별정책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사용시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    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ex)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기본정책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조건부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→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무료배송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설정시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41567" y="2747553"/>
            <a:ext cx="4720045" cy="29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103493" y="2774232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배송정책 선택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21" name="오각형 20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갈매기형 수장 23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54241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옵션 입력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1" y="1857647"/>
            <a:ext cx="6539520" cy="3193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492035" y="1859278"/>
            <a:ext cx="6527073" cy="1267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5098" y="3178626"/>
            <a:ext cx="6527073" cy="1881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64792" y="1859831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재고수량 관리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안할시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품절 표시만 가능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49962" y="3187889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재고수량 관리 시 사용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재고수량 입력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18262" y="2255521"/>
            <a:ext cx="1881053" cy="63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293597" y="2704563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가격 입력 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68285" y="3827419"/>
            <a:ext cx="2834641" cy="1153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103392" y="4589969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상품판매가 입력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23335" y="4228563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재고 수량 입력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2782" y="2293892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5844" y="3465192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6179" y="2569580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체크해야 옵션이  설정됩니다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9245" y="3758301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체크해야 옵션이  설정됩니다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57576" y="3061615"/>
            <a:ext cx="3457030" cy="215444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 기본옵션    </a:t>
            </a:r>
            <a:r>
              <a:rPr lang="en-US" altLang="ko-KR" sz="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 </a:t>
            </a:r>
            <a:r>
              <a:rPr lang="ko-KR" altLang="en-US" sz="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가격</a:t>
            </a:r>
            <a:r>
              <a:rPr lang="en-US" altLang="ko-KR" sz="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재고 관리 옵션      </a:t>
            </a:r>
            <a:r>
              <a:rPr lang="en-US" altLang="ko-KR" sz="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  </a:t>
            </a:r>
            <a:r>
              <a:rPr lang="ko-KR" altLang="en-US" sz="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둘 중 하나만 사용가능</a:t>
            </a:r>
            <a:endParaRPr lang="ko-KR" altLang="en-US" sz="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038" y="5110500"/>
            <a:ext cx="6443528" cy="154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직사각형 45"/>
          <p:cNvSpPr/>
          <p:nvPr/>
        </p:nvSpPr>
        <p:spPr>
          <a:xfrm>
            <a:off x="500744" y="5124991"/>
            <a:ext cx="6527073" cy="1432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83473" y="5721532"/>
            <a:ext cx="4058196" cy="779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036603" y="5317135"/>
            <a:ext cx="5564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구성 상품 옵션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2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 옵션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 기본옵션  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가격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재고 관리 옵션  이 설정되어 있어야 사용가능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6323" y="5368013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3266" y="5722082"/>
            <a:ext cx="4040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체크해야 옵션이  설정됩니다</a:t>
            </a:r>
            <a:endParaRPr lang="ko-KR" altLang="en-US" sz="8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0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1" name="오각형 50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" name="갈매기형 수장 60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54241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상세 이미지 입력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38" y="1760219"/>
            <a:ext cx="6523986" cy="391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TextBox 57"/>
          <p:cNvSpPr txBox="1"/>
          <p:nvPr/>
        </p:nvSpPr>
        <p:spPr>
          <a:xfrm>
            <a:off x="627289" y="3113866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  - “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소스” 버튼 클릭 후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소스 값 입력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457199" y="2569029"/>
            <a:ext cx="457201" cy="23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422468" y="2390503"/>
            <a:ext cx="217716" cy="23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383552" y="3100803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JPG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또는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GIF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등록 시  클릭</a:t>
            </a: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9181" y="3614057"/>
            <a:ext cx="2340030" cy="253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62"/>
          <p:cNvSpPr txBox="1"/>
          <p:nvPr/>
        </p:nvSpPr>
        <p:spPr>
          <a:xfrm>
            <a:off x="4737734" y="4341775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업로드 후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서버로 전송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 </a:t>
            </a:r>
            <a:endParaRPr lang="en-US" altLang="ko-KR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4" name="직선 화살표 연결선 63"/>
          <p:cNvCxnSpPr>
            <a:stCxn id="58" idx="1"/>
            <a:endCxn id="59" idx="2"/>
          </p:cNvCxnSpPr>
          <p:nvPr/>
        </p:nvCxnSpPr>
        <p:spPr>
          <a:xfrm flipV="1">
            <a:off x="627289" y="2804160"/>
            <a:ext cx="58511" cy="41742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3479346" y="2704011"/>
            <a:ext cx="58511" cy="41742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26" name="오각형 25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54241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대표이미지 </a:t>
            </a: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썸네일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dirty="0" smtClean="0">
                <a:solidFill>
                  <a:schemeClr val="tx1"/>
                </a:solidFill>
              </a:rPr>
              <a:t>등록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81255" y="2130875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1848394"/>
            <a:ext cx="6496009" cy="378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3418387" y="2613124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JPG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또는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GIF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업로드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사이즈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600*600&gt;</a:t>
            </a:r>
            <a:endParaRPr lang="ko-KR" altLang="en-US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2717074" y="2447110"/>
            <a:ext cx="775063" cy="2002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6438" y="2289536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5370" y="2626186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복사 체크박스에 체크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바랍니다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96536" y="5111931"/>
            <a:ext cx="6387738" cy="505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964056" y="5304071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사용시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 </a:t>
            </a:r>
          </a:p>
        </p:txBody>
      </p:sp>
      <p:grpSp>
        <p:nvGrpSpPr>
          <p:cNvPr id="2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23" name="오각형 22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갈매기형 수장 23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415927" y="2802395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gif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금지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테두리 지양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문구 사용 금지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누끼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이미지 사용 권장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54241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상품등록 저장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미리보기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98673" y="2130875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" y="1797231"/>
            <a:ext cx="6585022" cy="193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타원 22"/>
          <p:cNvSpPr/>
          <p:nvPr/>
        </p:nvSpPr>
        <p:spPr>
          <a:xfrm>
            <a:off x="7294318" y="2396486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6496050" y="3160394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44433" y="3788217"/>
            <a:ext cx="6244046" cy="0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b="31713"/>
          <a:stretch>
            <a:fillRect/>
          </a:stretch>
        </p:blipFill>
        <p:spPr bwMode="auto">
          <a:xfrm>
            <a:off x="539933" y="3973799"/>
            <a:ext cx="6348548" cy="255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1258661" y="4224208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개별상품등록 상단 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미리보기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버튼 클릭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3325" y="4171406"/>
            <a:ext cx="518162" cy="322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1484" y="4099011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38" name="타원 37"/>
          <p:cNvSpPr/>
          <p:nvPr/>
        </p:nvSpPr>
        <p:spPr>
          <a:xfrm>
            <a:off x="6745679" y="3284760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26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27" name="오각형 26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" name="갈매기형 수장 32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221" y="1906481"/>
            <a:ext cx="6472505" cy="394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>
            <a:off x="1406604" y="5113427"/>
            <a:ext cx="472965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15385"/>
            <a:ext cx="1797269" cy="46854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tx1"/>
                </a:solidFill>
              </a:rPr>
              <a:t>       http://www.daisomall.co.kr/admin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다이소몰</a:t>
            </a:r>
            <a:r>
              <a:rPr lang="ko-KR" altLang="en-US" sz="800" dirty="0" smtClean="0">
                <a:solidFill>
                  <a:schemeClr val="tx1"/>
                </a:solidFill>
              </a:rPr>
              <a:t>  접속 후 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메인 페이지 하단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tx1"/>
                </a:solidFill>
              </a:rPr>
              <a:t>          ‘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입점제안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클릭</a:t>
            </a: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69125" y="4985520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15" name="오각형 14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bg1"/>
                  </a:solidFill>
                </a:rPr>
                <a:t>입점제안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갈매기형 수장 15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가입확인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" name="갈매기형 수장 16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사업자가입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" name="갈매기형 수장 17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승인검토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 19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" name="갈매기형 수장 20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협력사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갈매기형 수장 21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주요정보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입력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4725" y="1663137"/>
            <a:ext cx="6739768" cy="498650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184150" y="2156595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</p:spTree>
    <p:extLst>
      <p:ext uri="{BB962C8B-B14F-4D97-AF65-F5344CB8AC3E}">
        <p14:creationId xmlns="" xmlns:p14="http://schemas.microsoft.com/office/powerpoint/2010/main" val="30041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6492" r="58068" b="7778"/>
          <a:stretch>
            <a:fillRect/>
          </a:stretch>
        </p:blipFill>
        <p:spPr bwMode="auto">
          <a:xfrm>
            <a:off x="444138" y="2076450"/>
            <a:ext cx="6429375" cy="356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상품관리 </a:t>
            </a:r>
            <a:r>
              <a:rPr lang="en-US" altLang="ko-KR" sz="800" dirty="0" smtClean="0">
                <a:solidFill>
                  <a:schemeClr val="tx1"/>
                </a:solidFill>
              </a:rPr>
              <a:t>- </a:t>
            </a:r>
            <a:r>
              <a:rPr lang="ko-KR" altLang="en-US" sz="800" dirty="0" smtClean="0">
                <a:solidFill>
                  <a:schemeClr val="tx1"/>
                </a:solidFill>
              </a:rPr>
              <a:t>대량상품등록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1118366" y="2001771"/>
            <a:ext cx="272284" cy="36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3101" y="2365625"/>
            <a:ext cx="843784" cy="1657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33251" y="191098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20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21" name="오각형 20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대량 상품등록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12123"/>
          <a:stretch>
            <a:fillRect/>
          </a:stretch>
        </p:blipFill>
        <p:spPr bwMode="auto">
          <a:xfrm>
            <a:off x="375482" y="1887165"/>
            <a:ext cx="6696095" cy="348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샘플다운로드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(</a:t>
            </a:r>
            <a:r>
              <a:rPr lang="ko-KR" altLang="en-US" sz="800" dirty="0" smtClean="0">
                <a:solidFill>
                  <a:schemeClr val="tx1"/>
                </a:solidFill>
              </a:rPr>
              <a:t>상품정보고시포함</a:t>
            </a:r>
            <a:r>
              <a:rPr lang="en-US" altLang="ko-KR" sz="800" dirty="0" smtClean="0">
                <a:solidFill>
                  <a:schemeClr val="tx1"/>
                </a:solidFill>
              </a:rPr>
              <a:t>)  </a:t>
            </a:r>
            <a:r>
              <a:rPr lang="ko-KR" altLang="en-US" sz="800" dirty="0" smtClean="0">
                <a:solidFill>
                  <a:schemeClr val="tx1"/>
                </a:solidFill>
              </a:rPr>
              <a:t>탭 클릭</a:t>
            </a:r>
            <a:r>
              <a:rPr lang="en-US" altLang="ko-KR" sz="800" dirty="0" smtClean="0">
                <a:solidFill>
                  <a:schemeClr val="tx1"/>
                </a:solidFill>
              </a:rPr>
              <a:t>!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2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0" name="오각형 49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4" name="갈매기형 수장 53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581406" y="2541703"/>
            <a:ext cx="1346160" cy="36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16907" y="3105854"/>
            <a:ext cx="5584784" cy="786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933251" y="191098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0" name="타원 19"/>
          <p:cNvSpPr/>
          <p:nvPr/>
        </p:nvSpPr>
        <p:spPr>
          <a:xfrm>
            <a:off x="2574273" y="2457447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900895" y="2925261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49387" y="3147330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91592" y="3369399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23781" y="3100803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개량등록엑셀양식 다운로드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15816" y="3296746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상품정보고시 내용 다운로드</a:t>
            </a:r>
            <a:endParaRPr lang="ko-KR" altLang="en-US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15668" y="3653526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카테고리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원산지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MD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다운로드</a:t>
            </a: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대량 등록 양식 작성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담당 </a:t>
            </a:r>
            <a:r>
              <a:rPr lang="en-US" altLang="ko-KR" sz="800" dirty="0" smtClean="0">
                <a:solidFill>
                  <a:schemeClr val="tx1"/>
                </a:solidFill>
              </a:rPr>
              <a:t>MD</a:t>
            </a:r>
            <a:r>
              <a:rPr lang="ko-KR" altLang="en-US" sz="800" dirty="0" smtClean="0">
                <a:solidFill>
                  <a:schemeClr val="tx1"/>
                </a:solidFill>
              </a:rPr>
              <a:t>에게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발송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컨펌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3. </a:t>
            </a:r>
            <a:r>
              <a:rPr lang="ko-KR" altLang="en-US" sz="2500" dirty="0" smtClean="0"/>
              <a:t>상품등록 및 운영</a:t>
            </a:r>
            <a:endParaRPr lang="ko-KR" altLang="en-US" sz="2500" dirty="0"/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33194"/>
          <a:stretch>
            <a:fillRect/>
          </a:stretch>
        </p:blipFill>
        <p:spPr bwMode="auto">
          <a:xfrm>
            <a:off x="514906" y="1930654"/>
            <a:ext cx="6521620" cy="459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518432" y="1716140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대량등록  엑셀 양식</a:t>
            </a:r>
          </a:p>
        </p:txBody>
      </p:sp>
      <p:sp>
        <p:nvSpPr>
          <p:cNvPr id="33" name="타원 32"/>
          <p:cNvSpPr/>
          <p:nvPr/>
        </p:nvSpPr>
        <p:spPr>
          <a:xfrm>
            <a:off x="405838" y="1699801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35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36" name="오각형 35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개별상품등록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대량 상품등록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" name="갈매기형 수장 38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상품등록 세부사항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40" name="갈매기형 수장 39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상품리스트 다운로드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5948" y="278254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/>
              <a:t>4. </a:t>
            </a:r>
            <a:r>
              <a:rPr lang="ko-KR" altLang="en-US" sz="2500" dirty="0" smtClean="0"/>
              <a:t>주문 처리</a:t>
            </a:r>
          </a:p>
        </p:txBody>
      </p:sp>
    </p:spTree>
    <p:extLst>
      <p:ext uri="{BB962C8B-B14F-4D97-AF65-F5344CB8AC3E}">
        <p14:creationId xmlns="" xmlns:p14="http://schemas.microsoft.com/office/powerpoint/2010/main" val="1345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주문관리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수동주문 </a:t>
            </a:r>
            <a:r>
              <a:rPr lang="en-US" altLang="ko-KR" sz="800" dirty="0" smtClean="0">
                <a:solidFill>
                  <a:schemeClr val="tx1"/>
                </a:solidFill>
              </a:rPr>
              <a:t>- </a:t>
            </a:r>
            <a:r>
              <a:rPr lang="ko-KR" altLang="en-US" sz="800" dirty="0" smtClean="0">
                <a:solidFill>
                  <a:schemeClr val="tx1"/>
                </a:solidFill>
              </a:rPr>
              <a:t>주문엑셀양식관리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4. </a:t>
            </a:r>
            <a:r>
              <a:rPr lang="ko-KR" altLang="en-US" sz="2500" dirty="0" smtClean="0"/>
              <a:t>주문 처리</a:t>
            </a:r>
          </a:p>
        </p:txBody>
      </p:sp>
      <p:sp>
        <p:nvSpPr>
          <p:cNvPr id="49" name="타원 48"/>
          <p:cNvSpPr/>
          <p:nvPr/>
        </p:nvSpPr>
        <p:spPr>
          <a:xfrm>
            <a:off x="7332146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 t="4492" r="21739"/>
          <a:stretch>
            <a:fillRect/>
          </a:stretch>
        </p:blipFill>
        <p:spPr bwMode="auto">
          <a:xfrm>
            <a:off x="428625" y="2105025"/>
            <a:ext cx="6486525" cy="438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타원 38"/>
          <p:cNvSpPr/>
          <p:nvPr/>
        </p:nvSpPr>
        <p:spPr>
          <a:xfrm>
            <a:off x="314126" y="530188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>
          <a:xfrm>
            <a:off x="552450" y="5345046"/>
            <a:ext cx="809625" cy="29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52625" y="3897245"/>
            <a:ext cx="3981450" cy="2474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67868" y="3482076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양식명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입력    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ex) 00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산업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다이소몰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주문양식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15468" y="5453751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주문처리에 필요한 항목들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확인후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추가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1075" y="6419850"/>
            <a:ext cx="647700" cy="24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5282020" y="6287586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1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42" name="오각형 41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엑셀양식설정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주문확인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배송준비중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송장입력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배송중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44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배송완료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거래완료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클레임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64778" y="1778945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★ 엑셀 양식 미 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설정시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엑셀리스트 다운로드가 불가능 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0667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주문관리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입금확인리스트  확인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4. </a:t>
            </a:r>
            <a:r>
              <a:rPr lang="ko-KR" altLang="en-US" sz="2500" dirty="0" smtClean="0"/>
              <a:t>주문 처리</a:t>
            </a:r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16945" r="68754" b="23611"/>
          <a:stretch>
            <a:fillRect/>
          </a:stretch>
        </p:blipFill>
        <p:spPr bwMode="auto">
          <a:xfrm>
            <a:off x="447675" y="1886271"/>
            <a:ext cx="6505575" cy="379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1737490" y="1877946"/>
            <a:ext cx="300859" cy="446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474601" y="2276475"/>
            <a:ext cx="1011424" cy="3152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504751" y="179668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grpSp>
        <p:nvGrpSpPr>
          <p:cNvPr id="54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5" name="오각형 54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엑셀양식설정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" name="갈매기형 수장 55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주문확인 </a:t>
              </a: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/ </a:t>
              </a:r>
              <a:r>
                <a:rPr lang="ko-KR" altLang="en-US" sz="800" dirty="0" err="1" smtClean="0">
                  <a:solidFill>
                    <a:schemeClr val="bg1">
                      <a:lumMod val="95000"/>
                    </a:schemeClr>
                  </a:solidFill>
                </a:rPr>
                <a:t>배송준비중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송장입력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배송중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" name="갈매기형 수장 57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배송완료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거래완료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갈매기형 수장 58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클레임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70025" y="184952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주문관리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입금확인리스트  확인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상품 체크 후 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‘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배송준비중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으로 저장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4. </a:t>
            </a:r>
            <a:r>
              <a:rPr lang="ko-KR" altLang="en-US" sz="2500" dirty="0" smtClean="0"/>
              <a:t>주문 처리</a:t>
            </a:r>
          </a:p>
        </p:txBody>
      </p:sp>
      <p:sp>
        <p:nvSpPr>
          <p:cNvPr id="49" name="타원 48"/>
          <p:cNvSpPr/>
          <p:nvPr/>
        </p:nvSpPr>
        <p:spPr>
          <a:xfrm>
            <a:off x="7322621" y="206909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l="811" t="4895" r="5700"/>
          <a:stretch>
            <a:fillRect/>
          </a:stretch>
        </p:blipFill>
        <p:spPr bwMode="auto">
          <a:xfrm>
            <a:off x="390525" y="1895475"/>
            <a:ext cx="6619875" cy="35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1390649" y="3457574"/>
            <a:ext cx="5534025" cy="1114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48718" y="4196451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입금 완료된 주문 내역 확인</a:t>
            </a:r>
          </a:p>
        </p:txBody>
      </p:sp>
      <p:sp>
        <p:nvSpPr>
          <p:cNvPr id="22" name="타원 21"/>
          <p:cNvSpPr/>
          <p:nvPr/>
        </p:nvSpPr>
        <p:spPr>
          <a:xfrm>
            <a:off x="1293296" y="340259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19892" y="3540849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34368" y="5472801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배송준비 가능한 상품들 은 주문서 앞에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 박스에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배송준비중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저장</a:t>
            </a:r>
          </a:p>
        </p:txBody>
      </p:sp>
      <p:cxnSp>
        <p:nvCxnSpPr>
          <p:cNvPr id="26" name="직선 화살표 연결선 25"/>
          <p:cNvCxnSpPr>
            <a:endCxn id="23" idx="2"/>
          </p:cNvCxnSpPr>
          <p:nvPr/>
        </p:nvCxnSpPr>
        <p:spPr>
          <a:xfrm flipH="1" flipV="1">
            <a:off x="1485763" y="3940959"/>
            <a:ext cx="304937" cy="14025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360346" y="495517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30" name="타원 29"/>
          <p:cNvSpPr/>
          <p:nvPr/>
        </p:nvSpPr>
        <p:spPr>
          <a:xfrm>
            <a:off x="7341671" y="271679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grpSp>
        <p:nvGrpSpPr>
          <p:cNvPr id="41" name="그룹 28"/>
          <p:cNvGrpSpPr/>
          <p:nvPr/>
        </p:nvGrpSpPr>
        <p:grpSpPr>
          <a:xfrm>
            <a:off x="444271" y="924258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47" name="오각형 46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엑셀양식설정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갈매기형 수장 47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주문확인 </a:t>
              </a: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/ </a:t>
              </a:r>
              <a:r>
                <a:rPr lang="ko-KR" altLang="en-US" sz="800" dirty="0" err="1" smtClean="0">
                  <a:solidFill>
                    <a:schemeClr val="bg1">
                      <a:lumMod val="95000"/>
                    </a:schemeClr>
                  </a:solidFill>
                </a:rPr>
                <a:t>배송준비중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갈매기형 수장 49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송장입력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배송중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배송완료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거래완료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클레임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70025" y="184952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주문관리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국내배송관리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빠른송장입력</a:t>
            </a:r>
            <a:r>
              <a:rPr lang="ko-KR" altLang="en-US" sz="800" dirty="0" smtClean="0">
                <a:solidFill>
                  <a:schemeClr val="tx1"/>
                </a:solidFill>
              </a:rPr>
              <a:t> 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상품 체크 후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송장 개별 입력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전체선택 후 </a:t>
            </a:r>
            <a:r>
              <a:rPr lang="en-US" altLang="ko-KR" sz="800" dirty="0" smtClean="0">
                <a:solidFill>
                  <a:schemeClr val="tx1"/>
                </a:solidFill>
              </a:rPr>
              <a:t>‘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배송중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4. </a:t>
            </a:r>
            <a:r>
              <a:rPr lang="ko-KR" altLang="en-US" sz="2500" dirty="0" smtClean="0"/>
              <a:t>주문 처리</a:t>
            </a:r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0" name="타원 29"/>
          <p:cNvSpPr/>
          <p:nvPr/>
        </p:nvSpPr>
        <p:spPr>
          <a:xfrm>
            <a:off x="7294046" y="289777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/>
          <a:srcRect t="4848" r="6522"/>
          <a:stretch>
            <a:fillRect/>
          </a:stretch>
        </p:blipFill>
        <p:spPr bwMode="auto">
          <a:xfrm>
            <a:off x="489645" y="1809750"/>
            <a:ext cx="6487417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3" cstate="print"/>
          <a:srcRect r="1962" b="11299"/>
          <a:stretch>
            <a:fillRect/>
          </a:stretch>
        </p:blipFill>
        <p:spPr bwMode="auto">
          <a:xfrm>
            <a:off x="1517510" y="5636866"/>
            <a:ext cx="5350015" cy="8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직사각형 31"/>
          <p:cNvSpPr/>
          <p:nvPr/>
        </p:nvSpPr>
        <p:spPr>
          <a:xfrm>
            <a:off x="5838826" y="3600448"/>
            <a:ext cx="1038224" cy="192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3242" y="3674199"/>
            <a:ext cx="3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24968" y="5977626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송장 입력이 완료된 주문들은  앞에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 박스에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배송중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저장</a:t>
            </a:r>
          </a:p>
        </p:txBody>
      </p:sp>
      <p:cxnSp>
        <p:nvCxnSpPr>
          <p:cNvPr id="36" name="직선 화살표 연결선 35"/>
          <p:cNvCxnSpPr>
            <a:endCxn id="33" idx="2"/>
          </p:cNvCxnSpPr>
          <p:nvPr/>
        </p:nvCxnSpPr>
        <p:spPr>
          <a:xfrm flipH="1" flipV="1">
            <a:off x="1619113" y="4074309"/>
            <a:ext cx="1209812" cy="1955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838576" y="6172199"/>
            <a:ext cx="666749" cy="295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724968" y="1834251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송장 개별 입력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159946" y="353594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1" name="직사각형 40"/>
          <p:cNvSpPr/>
          <p:nvPr/>
        </p:nvSpPr>
        <p:spPr>
          <a:xfrm>
            <a:off x="485776" y="3352798"/>
            <a:ext cx="904874" cy="666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436546" y="6126749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grpSp>
        <p:nvGrpSpPr>
          <p:cNvPr id="55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56" name="오각형 55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엑셀양식설정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주문확인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배송준비중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" name="갈매기형 수장 57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송장입력</a:t>
              </a: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sz="800" dirty="0" err="1" smtClean="0">
                  <a:solidFill>
                    <a:schemeClr val="bg1">
                      <a:lumMod val="95000"/>
                    </a:schemeClr>
                  </a:solidFill>
                </a:rPr>
                <a:t>배송중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갈매기형 수장 58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배송완료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거래완료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클레임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54725" y="1663137"/>
            <a:ext cx="6739768" cy="502504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70025" y="1849526"/>
            <a:ext cx="1797269" cy="47989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주문관리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국내배송관리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빠른송장입력</a:t>
            </a:r>
            <a:r>
              <a:rPr lang="ko-KR" altLang="en-US" sz="800" dirty="0" smtClean="0">
                <a:solidFill>
                  <a:schemeClr val="tx1"/>
                </a:solidFill>
              </a:rPr>
              <a:t> 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상품 체크 후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송장 개별 입력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전체선택 후 </a:t>
            </a:r>
            <a:r>
              <a:rPr lang="en-US" altLang="ko-KR" sz="800" dirty="0" smtClean="0">
                <a:solidFill>
                  <a:schemeClr val="tx1"/>
                </a:solidFill>
              </a:rPr>
              <a:t>‘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배송중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4725" y="1663136"/>
            <a:ext cx="6739768" cy="50424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4. </a:t>
            </a:r>
            <a:r>
              <a:rPr lang="ko-KR" altLang="en-US" sz="2500" dirty="0" smtClean="0"/>
              <a:t>주문 처리</a:t>
            </a:r>
          </a:p>
        </p:txBody>
      </p:sp>
      <p:sp>
        <p:nvSpPr>
          <p:cNvPr id="49" name="타원 48"/>
          <p:cNvSpPr/>
          <p:nvPr/>
        </p:nvSpPr>
        <p:spPr>
          <a:xfrm>
            <a:off x="7246421" y="207862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0" name="타원 29"/>
          <p:cNvSpPr/>
          <p:nvPr/>
        </p:nvSpPr>
        <p:spPr>
          <a:xfrm>
            <a:off x="7294046" y="2897774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 t="4978" r="5745"/>
          <a:stretch>
            <a:fillRect/>
          </a:stretch>
        </p:blipFill>
        <p:spPr bwMode="auto">
          <a:xfrm>
            <a:off x="421829" y="1876426"/>
            <a:ext cx="6540946" cy="359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3057524" y="3238500"/>
            <a:ext cx="67627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715568" y="3482076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송장번호 입력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8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배송중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변환 처리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29668" y="3501126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송장번호만 저장</a:t>
            </a:r>
          </a:p>
        </p:txBody>
      </p:sp>
      <p:cxnSp>
        <p:nvCxnSpPr>
          <p:cNvPr id="52" name="직선 화살표 연결선 51"/>
          <p:cNvCxnSpPr/>
          <p:nvPr/>
        </p:nvCxnSpPr>
        <p:spPr>
          <a:xfrm flipH="1" flipV="1">
            <a:off x="2638288" y="3283734"/>
            <a:ext cx="104912" cy="2214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37" idx="3"/>
          </p:cNvCxnSpPr>
          <p:nvPr/>
        </p:nvCxnSpPr>
        <p:spPr>
          <a:xfrm flipH="1" flipV="1">
            <a:off x="3733799" y="3305175"/>
            <a:ext cx="171451" cy="2000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533775" y="47199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샘플양식에 맞게 엑셀 입력 후 업로드</a:t>
            </a:r>
          </a:p>
          <a:p>
            <a:endParaRPr lang="ko-KR" altLang="en-US" sz="8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파일형식 </a:t>
            </a:r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 97-2003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통합문서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476374" y="3943350"/>
            <a:ext cx="5419726" cy="188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724968" y="1834251"/>
            <a:ext cx="440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sz="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송장 엑셀 일괄 업로드 </a:t>
            </a:r>
          </a:p>
        </p:txBody>
      </p:sp>
      <p:grpSp>
        <p:nvGrpSpPr>
          <p:cNvPr id="65" name="그룹 28"/>
          <p:cNvGrpSpPr/>
          <p:nvPr/>
        </p:nvGrpSpPr>
        <p:grpSpPr>
          <a:xfrm>
            <a:off x="415696" y="876633"/>
            <a:ext cx="8356830" cy="514017"/>
            <a:chOff x="415696" y="876633"/>
            <a:chExt cx="8356830" cy="514017"/>
          </a:xfrm>
          <a:solidFill>
            <a:schemeClr val="bg1">
              <a:lumMod val="85000"/>
            </a:schemeClr>
          </a:solidFill>
        </p:grpSpPr>
        <p:sp>
          <p:nvSpPr>
            <p:cNvPr id="66" name="오각형 65"/>
            <p:cNvSpPr/>
            <p:nvPr/>
          </p:nvSpPr>
          <p:spPr>
            <a:xfrm>
              <a:off x="415696" y="876633"/>
              <a:ext cx="1708016" cy="514017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엑셀양식설정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" name="갈매기형 수장 66"/>
            <p:cNvSpPr/>
            <p:nvPr/>
          </p:nvSpPr>
          <p:spPr>
            <a:xfrm>
              <a:off x="1995520" y="876633"/>
              <a:ext cx="1787836" cy="514017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주문확인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배송준비중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" name="갈매기형 수장 67"/>
            <p:cNvSpPr/>
            <p:nvPr/>
          </p:nvSpPr>
          <p:spPr>
            <a:xfrm>
              <a:off x="3643465" y="876633"/>
              <a:ext cx="1787836" cy="514017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송장입력</a:t>
              </a: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sz="800" dirty="0" err="1" smtClean="0">
                  <a:solidFill>
                    <a:schemeClr val="bg1">
                      <a:lumMod val="95000"/>
                    </a:schemeClr>
                  </a:solidFill>
                </a:rPr>
                <a:t>배송중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갈매기형 수장 68"/>
            <p:cNvSpPr/>
            <p:nvPr/>
          </p:nvSpPr>
          <p:spPr>
            <a:xfrm>
              <a:off x="5321633" y="876633"/>
              <a:ext cx="1787836" cy="514017"/>
            </a:xfrm>
            <a:prstGeom prst="chevron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배송완료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거래완료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" name="갈매기형 수장 69"/>
            <p:cNvSpPr/>
            <p:nvPr/>
          </p:nvSpPr>
          <p:spPr>
            <a:xfrm>
              <a:off x="6984690" y="876633"/>
              <a:ext cx="1787836" cy="514017"/>
            </a:xfrm>
            <a:prstGeom prst="chevron">
              <a:avLst>
                <a:gd name="adj" fmla="val 46219"/>
              </a:avLst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클레임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25" y="1785938"/>
            <a:ext cx="6238875" cy="393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15385"/>
            <a:ext cx="1797269" cy="39257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chemeClr val="tx1"/>
                </a:solidFill>
                <a:hlinkClick r:id="rId3"/>
              </a:rPr>
              <a:t>http://www.daisomall.co.kr/admin/admin.php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‘</a:t>
            </a:r>
            <a:r>
              <a:rPr lang="ko-KR" altLang="en-US" sz="800" dirty="0" smtClean="0">
                <a:solidFill>
                  <a:schemeClr val="tx1"/>
                </a:solidFill>
              </a:rPr>
              <a:t>신규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입점제휴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4725" y="1663137"/>
            <a:ext cx="6739768" cy="41779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75267" y="3308462"/>
            <a:ext cx="563258" cy="234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-189186" y="161301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27" name="타원 26"/>
          <p:cNvSpPr/>
          <p:nvPr/>
        </p:nvSpPr>
        <p:spPr>
          <a:xfrm>
            <a:off x="2870636" y="3183528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8" name="타원 27"/>
          <p:cNvSpPr/>
          <p:nvPr/>
        </p:nvSpPr>
        <p:spPr>
          <a:xfrm>
            <a:off x="7223561" y="208815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  <p:grpSp>
        <p:nvGrpSpPr>
          <p:cNvPr id="39" name="그룹 38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40" name="오각형 39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bg1"/>
                  </a:solidFill>
                </a:rPr>
                <a:t>입점제안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가입확인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사업자가입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승인검토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44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협력사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갈매기형 수장 46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주요정보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입력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343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25" y="1726199"/>
            <a:ext cx="5714167" cy="40518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15385"/>
            <a:ext cx="1797269" cy="39257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chemeClr val="tx1"/>
                </a:solidFill>
              </a:rPr>
              <a:t>‘</a:t>
            </a:r>
            <a:r>
              <a:rPr lang="ko-KR" altLang="en-US" sz="800" dirty="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회원가입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4725" y="1663137"/>
            <a:ext cx="6739768" cy="41779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1892" y="3239693"/>
            <a:ext cx="858795" cy="291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22706" y="323969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39" name="오각형 38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bg1"/>
                  </a:solidFill>
                </a:rPr>
                <a:t>입점제안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갈매기형 수장 39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가입확인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사업자가입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승인검토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44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협력사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주요정보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입력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>
            <a:off x="7218731" y="213479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40403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99" y="1734889"/>
            <a:ext cx="5619995" cy="48489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89075" y="1915385"/>
            <a:ext cx="1797269" cy="39257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사업자 인증 내용 입력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(</a:t>
            </a:r>
            <a:r>
              <a:rPr lang="ko-KR" altLang="en-US" sz="800" dirty="0" smtClean="0">
                <a:solidFill>
                  <a:schemeClr val="tx1"/>
                </a:solidFill>
              </a:rPr>
              <a:t>상호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대표자명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사업자등록번호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‘</a:t>
            </a:r>
            <a:r>
              <a:rPr lang="ko-KR" altLang="en-US" sz="800" dirty="0" smtClean="0">
                <a:solidFill>
                  <a:schemeClr val="tx1"/>
                </a:solidFill>
              </a:rPr>
              <a:t>사업자 확인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 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 startAt="2"/>
            </a:pPr>
            <a:r>
              <a:rPr lang="ko-KR" altLang="en-US" sz="800" dirty="0" smtClean="0">
                <a:solidFill>
                  <a:schemeClr val="tx1"/>
                </a:solidFill>
              </a:rPr>
              <a:t>팝업 내용 확인 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 startAt="2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 ‘</a:t>
            </a:r>
            <a:r>
              <a:rPr lang="ko-KR" altLang="en-US" sz="800" dirty="0" smtClean="0">
                <a:solidFill>
                  <a:schemeClr val="tx1"/>
                </a:solidFill>
              </a:rPr>
              <a:t>신규사업자로 가입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4725" y="1663136"/>
            <a:ext cx="6739768" cy="505297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17917" y="2603612"/>
            <a:ext cx="5306708" cy="1244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46531" y="259199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1381125" y="289560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33675" y="289560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8600" y="2886075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3250" y="3305175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625" y="3976689"/>
            <a:ext cx="4133850" cy="239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3990975" y="531495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60892" y="3946636"/>
            <a:ext cx="4430408" cy="2511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979981" y="394454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>
          <a:xfrm>
            <a:off x="7256831" y="209669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6" name="타원 35"/>
          <p:cNvSpPr/>
          <p:nvPr/>
        </p:nvSpPr>
        <p:spPr>
          <a:xfrm>
            <a:off x="7237781" y="293489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39" name="오각형 38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입점제안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" name="갈매기형 수장 39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가입확인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사업자가입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승인검토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44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협력사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주요정보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입력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472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99" y="1734889"/>
            <a:ext cx="5619995" cy="48489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4725" y="1663136"/>
            <a:ext cx="6739768" cy="505297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5829300"/>
            <a:ext cx="5486400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3048000" y="573405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90925" y="6010275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99031" y="5820968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2160892" y="5829300"/>
            <a:ext cx="3106433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189075" y="1915385"/>
            <a:ext cx="1797269" cy="39257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이용약관 확인 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800" dirty="0" smtClean="0">
                <a:solidFill>
                  <a:schemeClr val="tx1"/>
                </a:solidFill>
              </a:rPr>
              <a:t>동의 체크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chemeClr val="tx1"/>
                </a:solidFill>
              </a:rPr>
              <a:t>          ‘</a:t>
            </a:r>
            <a:r>
              <a:rPr lang="ko-KR" altLang="en-US" sz="800" dirty="0" smtClean="0">
                <a:solidFill>
                  <a:schemeClr val="tx1"/>
                </a:solidFill>
              </a:rPr>
              <a:t>화원가입 </a:t>
            </a:r>
            <a:r>
              <a:rPr lang="en-US" altLang="ko-KR" sz="800" dirty="0" smtClean="0">
                <a:solidFill>
                  <a:schemeClr val="tx1"/>
                </a:solidFill>
              </a:rPr>
              <a:t>‘ </a:t>
            </a:r>
            <a:r>
              <a:rPr lang="ko-KR" altLang="en-US" sz="800" dirty="0" smtClean="0">
                <a:solidFill>
                  <a:schemeClr val="tx1"/>
                </a:solidFill>
              </a:rPr>
              <a:t>클릭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228256" y="207764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  <p:grpSp>
        <p:nvGrpSpPr>
          <p:cNvPr id="45" name="그룹 44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46" name="오각형 45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입점제안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갈매기형 수장 46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가입확인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갈매기형 수장 47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사업자가입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갈매기형 수장 48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" name="갈매기형 수장 49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승인검토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협력사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주요정보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입력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472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189075" y="1663136"/>
            <a:ext cx="1797269" cy="2522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description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917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4725" y="1663136"/>
            <a:ext cx="6739768" cy="505297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48000" y="573405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90925" y="6010275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endParaRPr lang="ko-KR" alt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99031" y="5820968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7189075" y="1915385"/>
            <a:ext cx="1797269" cy="39257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chemeClr val="tx1"/>
                </a:solidFill>
              </a:rPr>
              <a:t>개인회원 정보 입력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chemeClr val="tx1"/>
                </a:solidFill>
              </a:rPr>
              <a:t>‘</a:t>
            </a:r>
            <a:r>
              <a:rPr lang="ko-KR" altLang="en-US" sz="800" dirty="0" smtClean="0">
                <a:solidFill>
                  <a:schemeClr val="tx1"/>
                </a:solidFill>
              </a:rPr>
              <a:t>회원가입</a:t>
            </a:r>
            <a:r>
              <a:rPr lang="en-US" altLang="ko-KR" sz="800" dirty="0" smtClean="0">
                <a:solidFill>
                  <a:schemeClr val="tx1"/>
                </a:solidFill>
              </a:rPr>
              <a:t>’ </a:t>
            </a:r>
            <a:r>
              <a:rPr lang="ko-KR" altLang="en-US" sz="800" dirty="0" smtClean="0">
                <a:solidFill>
                  <a:schemeClr val="tx1"/>
                </a:solidFill>
              </a:rPr>
              <a:t>클릭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chemeClr val="tx1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228256" y="207764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318623" y="210790"/>
            <a:ext cx="6148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1. </a:t>
            </a:r>
            <a:r>
              <a:rPr lang="ko-KR" altLang="en-US" sz="2500" dirty="0" smtClean="0"/>
              <a:t>사업자 회원 가입 및 셀러 신청</a:t>
            </a:r>
            <a:endParaRPr lang="ko-KR" altLang="en-US" sz="25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67665"/>
          <a:stretch>
            <a:fillRect/>
          </a:stretch>
        </p:blipFill>
        <p:spPr bwMode="auto">
          <a:xfrm>
            <a:off x="503706" y="1800225"/>
            <a:ext cx="6487644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 t="89785"/>
          <a:stretch>
            <a:fillRect/>
          </a:stretch>
        </p:blipFill>
        <p:spPr bwMode="auto">
          <a:xfrm>
            <a:off x="513231" y="5238750"/>
            <a:ext cx="6487644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직사각형 31"/>
          <p:cNvSpPr/>
          <p:nvPr/>
        </p:nvSpPr>
        <p:spPr>
          <a:xfrm>
            <a:off x="951217" y="3057524"/>
            <a:ext cx="5697233" cy="2809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60781" y="3039668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42" name="타원 41"/>
          <p:cNvSpPr/>
          <p:nvPr/>
        </p:nvSpPr>
        <p:spPr>
          <a:xfrm>
            <a:off x="2837231" y="6011468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sp>
        <p:nvSpPr>
          <p:cNvPr id="43" name="타원 42"/>
          <p:cNvSpPr/>
          <p:nvPr/>
        </p:nvSpPr>
        <p:spPr>
          <a:xfrm>
            <a:off x="7228256" y="2572943"/>
            <a:ext cx="189186" cy="1891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grpSp>
        <p:nvGrpSpPr>
          <p:cNvPr id="44" name="그룹 43"/>
          <p:cNvGrpSpPr/>
          <p:nvPr/>
        </p:nvGrpSpPr>
        <p:grpSpPr>
          <a:xfrm>
            <a:off x="342900" y="876633"/>
            <a:ext cx="8505825" cy="514017"/>
            <a:chOff x="496614" y="409908"/>
            <a:chExt cx="6140680" cy="338959"/>
          </a:xfrm>
        </p:grpSpPr>
        <p:sp>
          <p:nvSpPr>
            <p:cNvPr id="45" name="오각형 44"/>
            <p:cNvSpPr/>
            <p:nvPr/>
          </p:nvSpPr>
          <p:spPr>
            <a:xfrm>
              <a:off x="496614" y="409908"/>
              <a:ext cx="843455" cy="338959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입점제안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213940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가입확인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갈매기형 수장 46"/>
            <p:cNvSpPr/>
            <p:nvPr/>
          </p:nvSpPr>
          <p:spPr>
            <a:xfrm>
              <a:off x="1970687" y="409908"/>
              <a:ext cx="882872" cy="338959"/>
            </a:xfrm>
            <a:prstGeom prst="chevron">
              <a:avLst/>
            </a:prstGeom>
            <a:solidFill>
              <a:srgbClr val="FF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95000"/>
                    </a:schemeClr>
                  </a:solidFill>
                </a:rPr>
                <a:t>사업자가입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갈매기형 수장 47"/>
            <p:cNvSpPr/>
            <p:nvPr/>
          </p:nvSpPr>
          <p:spPr>
            <a:xfrm>
              <a:off x="2727434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입점신청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갈매기형 수장 48"/>
            <p:cNvSpPr/>
            <p:nvPr/>
          </p:nvSpPr>
          <p:spPr>
            <a:xfrm>
              <a:off x="3484181" y="409908"/>
              <a:ext cx="882872" cy="338959"/>
            </a:xfrm>
            <a:prstGeom prst="chevron">
              <a:avLst>
                <a:gd name="adj" fmla="val 46219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승인검토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" name="갈매기형 수장 49"/>
            <p:cNvSpPr/>
            <p:nvPr/>
          </p:nvSpPr>
          <p:spPr>
            <a:xfrm>
              <a:off x="4240928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전자계약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4997675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협력사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 51"/>
            <p:cNvSpPr/>
            <p:nvPr/>
          </p:nvSpPr>
          <p:spPr>
            <a:xfrm>
              <a:off x="5754422" y="409908"/>
              <a:ext cx="882872" cy="3389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주요정보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입력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472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</TotalTime>
  <Words>2343</Words>
  <Application>Microsoft Office PowerPoint</Application>
  <PresentationFormat>화면 슬라이드 쇼(4:3)</PresentationFormat>
  <Paragraphs>4189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forbiz_khan</dc:creator>
  <cp:lastModifiedBy>TAERANG</cp:lastModifiedBy>
  <cp:revision>117</cp:revision>
  <dcterms:created xsi:type="dcterms:W3CDTF">2014-06-10T04:47:35Z</dcterms:created>
  <dcterms:modified xsi:type="dcterms:W3CDTF">2014-08-07T07:50:37Z</dcterms:modified>
</cp:coreProperties>
</file>